
<file path=[Content_Types].xml><?xml version="1.0" encoding="utf-8"?>
<Types xmlns="http://schemas.openxmlformats.org/package/2006/content-types">
  <Override PartName="/ppt/slides/slide29.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18.xml" ContentType="application/vnd.openxmlformats-officedocument.presentationml.notesSlide+xml"/>
  <Override PartName="/ppt/notesSlides/notesSlide27.xml" ContentType="application/vnd.openxmlformats-officedocument.presentationml.notesSlide+xml"/>
  <Override PartName="/ppt/notesSlides/notesSlide36.xml" ContentType="application/vnd.openxmlformats-officedocument.presentationml.notesSlide+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Default Extension="fntdata" ContentType="application/x-fontdata"/>
  <Override PartName="/ppt/notesSlides/notesSlide16.xml" ContentType="application/vnd.openxmlformats-officedocument.presentationml.notesSlide+xml"/>
  <Override PartName="/ppt/notesSlides/notesSlide25.xml" ContentType="application/vnd.openxmlformats-officedocument.presentationml.notesSlide+xml"/>
  <Override PartName="/ppt/notesSlides/notesSlide34.xml" ContentType="application/vnd.openxmlformats-officedocument.presentationml.notes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notesSlides/notesSlide14.xml" ContentType="application/vnd.openxmlformats-officedocument.presentationml.notesSlide+xml"/>
  <Override PartName="/ppt/notesSlides/notesSlide23.xml" ContentType="application/vnd.openxmlformats-officedocument.presentationml.notesSlide+xml"/>
  <Override PartName="/ppt/notesSlides/notesSlide32.xml" ContentType="application/vnd.openxmlformats-officedocument.presentationml.notesSlide+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21.xml" ContentType="application/vnd.openxmlformats-officedocument.presentationml.notesSlide+xml"/>
  <Override PartName="/ppt/notesSlides/notesSlide30.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diagrams/layout1.xml" ContentType="application/vnd.openxmlformats-officedocument.drawingml.diagramLayout+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diagrams/drawing1.xml" ContentType="application/vnd.ms-office.drawingml.diagramDrawing+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Layouts/slideLayout3.xml" ContentType="application/vnd.openxmlformats-officedocument.presentationml.slideLayout+xml"/>
  <Default Extension="jpeg" ContentType="image/jpeg"/>
  <Override PartName="/ppt/notesSlides/notesSlide17.xml" ContentType="application/vnd.openxmlformats-officedocument.presentationml.notesSlide+xml"/>
  <Override PartName="/ppt/diagrams/quickStyle1.xml" ContentType="application/vnd.openxmlformats-officedocument.drawingml.diagramStyle+xml"/>
  <Override PartName="/ppt/notesSlides/notesSlide28.xml" ContentType="application/vnd.openxmlformats-officedocument.presentationml.notesSlide+xml"/>
  <Override PartName="/ppt/notesSlides/notesSlide37.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4.xml" ContentType="application/vnd.openxmlformats-officedocument.presentationml.notesSlide+xml"/>
  <Override PartName="/ppt/notesSlides/notesSlide26.xml" ContentType="application/vnd.openxmlformats-officedocument.presentationml.notesSlide+xml"/>
  <Override PartName="/ppt/notesSlides/notesSlide35.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Default Extension="gif" ContentType="image/gif"/>
  <Override PartName="/ppt/notesSlides/notesSlide11.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notesSlides/notesSlide4.xml" ContentType="application/vnd.openxmlformats-officedocument.presentationml.notesSlide+xml"/>
  <Override PartName="/ppt/diagrams/data1.xml" ContentType="application/vnd.openxmlformats-officedocument.drawingml.diagramData+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diagrams/colors1.xml" ContentType="application/vnd.openxmlformats-officedocument.drawingml.diagramColors+xml"/>
  <Override PartName="/ppt/slideMasters/slideMaster1.xml" ContentType="application/vnd.openxmlformats-officedocument.presentationml.slideMaster+xml"/>
  <Override PartName="/ppt/slides/slide27.xml" ContentType="application/vnd.openxmlformats-officedocument.presentationml.slide+xml"/>
  <Override PartName="/ppt/slideLayouts/slideLayout4.xml" ContentType="application/vnd.openxmlformats-officedocument.presentationml.slideLayout+xml"/>
  <Override PartName="/ppt/notesSlides/notesSlide29.xml" ContentType="application/vnd.openxmlformats-officedocument.presentationml.notesSlid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40"/>
  </p:notesMasterIdLst>
  <p:sldIdLst>
    <p:sldId id="256" r:id="rId2"/>
    <p:sldId id="265" r:id="rId3"/>
    <p:sldId id="271" r:id="rId4"/>
    <p:sldId id="269" r:id="rId5"/>
    <p:sldId id="272" r:id="rId6"/>
    <p:sldId id="382" r:id="rId7"/>
    <p:sldId id="383" r:id="rId8"/>
    <p:sldId id="384" r:id="rId9"/>
    <p:sldId id="385" r:id="rId10"/>
    <p:sldId id="381" r:id="rId11"/>
    <p:sldId id="354" r:id="rId12"/>
    <p:sldId id="356" r:id="rId13"/>
    <p:sldId id="350" r:id="rId14"/>
    <p:sldId id="355" r:id="rId15"/>
    <p:sldId id="351" r:id="rId16"/>
    <p:sldId id="357" r:id="rId17"/>
    <p:sldId id="368" r:id="rId18"/>
    <p:sldId id="370" r:id="rId19"/>
    <p:sldId id="371" r:id="rId20"/>
    <p:sldId id="352" r:id="rId21"/>
    <p:sldId id="365" r:id="rId22"/>
    <p:sldId id="366" r:id="rId23"/>
    <p:sldId id="367" r:id="rId24"/>
    <p:sldId id="353" r:id="rId25"/>
    <p:sldId id="358" r:id="rId26"/>
    <p:sldId id="360" r:id="rId27"/>
    <p:sldId id="361" r:id="rId28"/>
    <p:sldId id="362" r:id="rId29"/>
    <p:sldId id="363" r:id="rId30"/>
    <p:sldId id="364" r:id="rId31"/>
    <p:sldId id="373" r:id="rId32"/>
    <p:sldId id="372" r:id="rId33"/>
    <p:sldId id="374" r:id="rId34"/>
    <p:sldId id="375" r:id="rId35"/>
    <p:sldId id="376" r:id="rId36"/>
    <p:sldId id="377" r:id="rId37"/>
    <p:sldId id="378" r:id="rId38"/>
    <p:sldId id="379" r:id="rId39"/>
  </p:sldIdLst>
  <p:sldSz cx="9144000" cy="5143500" type="screen16x9"/>
  <p:notesSz cx="6858000" cy="9144000"/>
  <p:embeddedFontLst>
    <p:embeddedFont>
      <p:font typeface="Proxima Nova" charset="0"/>
      <p:regular r:id="rId41"/>
      <p:bold r:id="rId42"/>
      <p:italic r:id="rId43"/>
      <p:boldItalic r:id="rId44"/>
    </p:embeddedFont>
    <p:embeddedFont>
      <p:font typeface="Cambria" pitchFamily="18" charset="0"/>
      <p:regular r:id="rId45"/>
      <p:bold r:id="rId46"/>
      <p:italic r:id="rId47"/>
      <p:boldItalic r:id="rId48"/>
    </p:embeddedFont>
    <p:embeddedFont>
      <p:font typeface="Wingdings 3" pitchFamily="18" charset="2"/>
      <p:regular r:id="rId49"/>
    </p:embeddedFont>
    <p:embeddedFont>
      <p:font typeface="Roboto Condensed" charset="0"/>
      <p:regular r:id="rId50"/>
      <p:bold r:id="rId51"/>
      <p:italic r:id="rId52"/>
      <p:boldItalic r:id="rId5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xmlns="">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clrMru>
    <a:srgbClr val="EB2546"/>
    <a:srgbClr val="1D6FA9"/>
    <a:srgbClr val="D17B6D"/>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5620"/>
    <p:restoredTop sz="95033" autoAdjust="0"/>
  </p:normalViewPr>
  <p:slideViewPr>
    <p:cSldViewPr snapToGrid="0">
      <p:cViewPr>
        <p:scale>
          <a:sx n="89" d="100"/>
          <a:sy n="89" d="100"/>
        </p:scale>
        <p:origin x="-616" y="-36"/>
      </p:cViewPr>
      <p:guideLst>
        <p:guide orient="horz" pos="1620"/>
        <p:guide pos="2880"/>
      </p:guideLst>
    </p:cSldViewPr>
  </p:slideViewPr>
  <p:notesTextViewPr>
    <p:cViewPr>
      <p:scale>
        <a:sx n="1" d="1"/>
        <a:sy n="1" d="1"/>
      </p:scale>
      <p:origin x="0" y="0"/>
    </p:cViewPr>
  </p:notesTextViewPr>
  <p:sorterViewPr>
    <p:cViewPr>
      <p:scale>
        <a:sx n="100" d="100"/>
        <a:sy n="100" d="100"/>
      </p:scale>
      <p:origin x="0" y="0"/>
    </p:cViewPr>
  </p:sorter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2.fntdata"/><Relationship Id="rId47" Type="http://schemas.openxmlformats.org/officeDocument/2006/relationships/font" Target="fonts/font7.fntdata"/><Relationship Id="rId50" Type="http://schemas.openxmlformats.org/officeDocument/2006/relationships/font" Target="fonts/font10.fntdata"/><Relationship Id="rId55"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1.fntdata"/><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font" Target="fonts/font5.fntdata"/><Relationship Id="rId53" Type="http://schemas.openxmlformats.org/officeDocument/2006/relationships/font" Target="fonts/font13.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9.fntdata"/><Relationship Id="rId57"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4.fntdata"/><Relationship Id="rId52" Type="http://schemas.openxmlformats.org/officeDocument/2006/relationships/font" Target="fonts/font1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3.fntdata"/><Relationship Id="rId48" Type="http://schemas.openxmlformats.org/officeDocument/2006/relationships/font" Target="fonts/font8.fntdata"/><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11.fntdata"/><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F43DC97-2046-4174-8748-E63F686763FC}"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IN"/>
        </a:p>
      </dgm:t>
    </dgm:pt>
    <dgm:pt modelId="{E5927B37-1AD3-42EA-82D3-1AAFAAC42323}">
      <dgm:prSet phldrT="[Text]" custT="1"/>
      <dgm:spPr/>
      <dgm:t>
        <a:bodyPr/>
        <a:lstStyle/>
        <a:p>
          <a:r>
            <a:rPr lang="en-IN" sz="1600" dirty="0">
              <a:latin typeface="Cambria" panose="02040503050406030204" pitchFamily="18" charset="0"/>
              <a:ea typeface="Cambria" panose="02040503050406030204" pitchFamily="18" charset="0"/>
            </a:rPr>
            <a:t>Channel Allocation Strategies</a:t>
          </a:r>
        </a:p>
      </dgm:t>
    </dgm:pt>
    <dgm:pt modelId="{4420DA4C-6693-412F-96D9-C552FFC2587B}" type="parTrans" cxnId="{67DFF222-AEBB-4EB0-BA31-CFBF117E30DE}">
      <dgm:prSet/>
      <dgm:spPr/>
      <dgm:t>
        <a:bodyPr/>
        <a:lstStyle/>
        <a:p>
          <a:endParaRPr lang="en-IN"/>
        </a:p>
      </dgm:t>
    </dgm:pt>
    <dgm:pt modelId="{719DDA9E-0C82-414B-8CF5-98BEB9ED8E62}" type="sibTrans" cxnId="{67DFF222-AEBB-4EB0-BA31-CFBF117E30DE}">
      <dgm:prSet/>
      <dgm:spPr/>
      <dgm:t>
        <a:bodyPr/>
        <a:lstStyle/>
        <a:p>
          <a:endParaRPr lang="en-IN"/>
        </a:p>
      </dgm:t>
    </dgm:pt>
    <dgm:pt modelId="{6F35F0AD-99D2-47A7-BEFB-E2D91C438065}">
      <dgm:prSet custT="1"/>
      <dgm:spPr>
        <a:solidFill>
          <a:schemeClr val="accent2">
            <a:lumMod val="75000"/>
            <a:lumOff val="25000"/>
          </a:schemeClr>
        </a:solidFill>
      </dgm:spPr>
      <dgm:t>
        <a:bodyPr/>
        <a:lstStyle/>
        <a:p>
          <a:pPr>
            <a:buFont typeface="+mj-lt"/>
            <a:buAutoNum type="arabicPeriod"/>
          </a:pPr>
          <a:r>
            <a:rPr lang="en-IN" sz="1600" b="0" i="0" dirty="0">
              <a:latin typeface="Cambria" panose="02040503050406030204" pitchFamily="18" charset="0"/>
              <a:ea typeface="Cambria" panose="02040503050406030204" pitchFamily="18" charset="0"/>
            </a:rPr>
            <a:t>Fixed Channel Allocation (FCA)</a:t>
          </a:r>
        </a:p>
      </dgm:t>
    </dgm:pt>
    <dgm:pt modelId="{B7DA7845-C018-46EC-9D68-284BF4A571D7}" type="parTrans" cxnId="{13D64619-9EA0-4D23-A03D-230DBC93280A}">
      <dgm:prSet/>
      <dgm:spPr/>
      <dgm:t>
        <a:bodyPr/>
        <a:lstStyle/>
        <a:p>
          <a:endParaRPr lang="en-IN"/>
        </a:p>
      </dgm:t>
    </dgm:pt>
    <dgm:pt modelId="{086CF716-9DF7-4962-9AC8-5D634AEC3D5E}" type="sibTrans" cxnId="{13D64619-9EA0-4D23-A03D-230DBC93280A}">
      <dgm:prSet/>
      <dgm:spPr/>
      <dgm:t>
        <a:bodyPr/>
        <a:lstStyle/>
        <a:p>
          <a:endParaRPr lang="en-IN"/>
        </a:p>
      </dgm:t>
    </dgm:pt>
    <dgm:pt modelId="{BE6164A6-76E3-41A0-AE84-C9E13357A16F}">
      <dgm:prSet custT="1"/>
      <dgm:spPr>
        <a:solidFill>
          <a:srgbClr val="D17B6D"/>
        </a:solidFill>
      </dgm:spPr>
      <dgm:t>
        <a:bodyPr/>
        <a:lstStyle/>
        <a:p>
          <a:pPr>
            <a:buFont typeface="+mj-lt"/>
            <a:buAutoNum type="arabicPeriod"/>
          </a:pPr>
          <a:r>
            <a:rPr lang="en-IN" sz="1600" b="0" i="0" dirty="0">
              <a:latin typeface="Cambria" panose="02040503050406030204" pitchFamily="18" charset="0"/>
              <a:ea typeface="Cambria" panose="02040503050406030204" pitchFamily="18" charset="0"/>
            </a:rPr>
            <a:t>Dynamic Channel Allocation (DCA)</a:t>
          </a:r>
        </a:p>
      </dgm:t>
    </dgm:pt>
    <dgm:pt modelId="{96C3918E-A74A-4BAF-8C85-8A2F1FFACDC2}" type="parTrans" cxnId="{DA70112A-F9E0-484B-8CB6-C3A85E9378F7}">
      <dgm:prSet/>
      <dgm:spPr/>
      <dgm:t>
        <a:bodyPr/>
        <a:lstStyle/>
        <a:p>
          <a:endParaRPr lang="en-IN"/>
        </a:p>
      </dgm:t>
    </dgm:pt>
    <dgm:pt modelId="{3EF3E53A-62CF-4D0E-A96B-5EACFD81923E}" type="sibTrans" cxnId="{DA70112A-F9E0-484B-8CB6-C3A85E9378F7}">
      <dgm:prSet/>
      <dgm:spPr/>
      <dgm:t>
        <a:bodyPr/>
        <a:lstStyle/>
        <a:p>
          <a:endParaRPr lang="en-IN"/>
        </a:p>
      </dgm:t>
    </dgm:pt>
    <dgm:pt modelId="{1D21C384-B539-466D-AA93-B3D72375873C}" type="pres">
      <dgm:prSet presAssocID="{5F43DC97-2046-4174-8748-E63F686763FC}" presName="hierChild1" presStyleCnt="0">
        <dgm:presLayoutVars>
          <dgm:orgChart val="1"/>
          <dgm:chPref val="1"/>
          <dgm:dir/>
          <dgm:animOne val="branch"/>
          <dgm:animLvl val="lvl"/>
          <dgm:resizeHandles/>
        </dgm:presLayoutVars>
      </dgm:prSet>
      <dgm:spPr/>
      <dgm:t>
        <a:bodyPr/>
        <a:lstStyle/>
        <a:p>
          <a:endParaRPr lang="en-US"/>
        </a:p>
      </dgm:t>
    </dgm:pt>
    <dgm:pt modelId="{D720CE4E-53D9-4285-8C8B-BF5482E7D02B}" type="pres">
      <dgm:prSet presAssocID="{E5927B37-1AD3-42EA-82D3-1AAFAAC42323}" presName="hierRoot1" presStyleCnt="0">
        <dgm:presLayoutVars>
          <dgm:hierBranch val="init"/>
        </dgm:presLayoutVars>
      </dgm:prSet>
      <dgm:spPr/>
    </dgm:pt>
    <dgm:pt modelId="{C81F08F1-E940-4F2B-8B5B-079451FB206B}" type="pres">
      <dgm:prSet presAssocID="{E5927B37-1AD3-42EA-82D3-1AAFAAC42323}" presName="rootComposite1" presStyleCnt="0"/>
      <dgm:spPr/>
    </dgm:pt>
    <dgm:pt modelId="{EA73B90B-CD40-42EC-B2FF-D55221735F03}" type="pres">
      <dgm:prSet presAssocID="{E5927B37-1AD3-42EA-82D3-1AAFAAC42323}" presName="rootText1" presStyleLbl="node0" presStyleIdx="0" presStyleCnt="1" custScaleX="183979" custScaleY="43346">
        <dgm:presLayoutVars>
          <dgm:chPref val="3"/>
        </dgm:presLayoutVars>
      </dgm:prSet>
      <dgm:spPr/>
      <dgm:t>
        <a:bodyPr/>
        <a:lstStyle/>
        <a:p>
          <a:endParaRPr lang="en-US"/>
        </a:p>
      </dgm:t>
    </dgm:pt>
    <dgm:pt modelId="{EF5CE346-8656-4AF0-99D7-FE26359BC29E}" type="pres">
      <dgm:prSet presAssocID="{E5927B37-1AD3-42EA-82D3-1AAFAAC42323}" presName="rootConnector1" presStyleLbl="node1" presStyleIdx="0" presStyleCnt="0"/>
      <dgm:spPr/>
      <dgm:t>
        <a:bodyPr/>
        <a:lstStyle/>
        <a:p>
          <a:endParaRPr lang="en-US"/>
        </a:p>
      </dgm:t>
    </dgm:pt>
    <dgm:pt modelId="{4A9EBF9D-6740-46F5-99F2-12387BF6952E}" type="pres">
      <dgm:prSet presAssocID="{E5927B37-1AD3-42EA-82D3-1AAFAAC42323}" presName="hierChild2" presStyleCnt="0"/>
      <dgm:spPr/>
    </dgm:pt>
    <dgm:pt modelId="{AA3DF5C4-AA49-417E-8355-457B297839A1}" type="pres">
      <dgm:prSet presAssocID="{B7DA7845-C018-46EC-9D68-284BF4A571D7}" presName="Name37" presStyleLbl="parChTrans1D2" presStyleIdx="0" presStyleCnt="2"/>
      <dgm:spPr/>
      <dgm:t>
        <a:bodyPr/>
        <a:lstStyle/>
        <a:p>
          <a:endParaRPr lang="en-US"/>
        </a:p>
      </dgm:t>
    </dgm:pt>
    <dgm:pt modelId="{DAC5CC68-DE91-4EA2-8833-3BF689FB5CCE}" type="pres">
      <dgm:prSet presAssocID="{6F35F0AD-99D2-47A7-BEFB-E2D91C438065}" presName="hierRoot2" presStyleCnt="0">
        <dgm:presLayoutVars>
          <dgm:hierBranch val="init"/>
        </dgm:presLayoutVars>
      </dgm:prSet>
      <dgm:spPr/>
    </dgm:pt>
    <dgm:pt modelId="{DA47F850-A234-428C-A918-E46413427701}" type="pres">
      <dgm:prSet presAssocID="{6F35F0AD-99D2-47A7-BEFB-E2D91C438065}" presName="rootComposite" presStyleCnt="0"/>
      <dgm:spPr/>
    </dgm:pt>
    <dgm:pt modelId="{6B89F57B-FE62-4F8F-90C5-7A2581A3363B}" type="pres">
      <dgm:prSet presAssocID="{6F35F0AD-99D2-47A7-BEFB-E2D91C438065}" presName="rootText" presStyleLbl="node2" presStyleIdx="0" presStyleCnt="2" custScaleX="150554" custScaleY="43346">
        <dgm:presLayoutVars>
          <dgm:chPref val="3"/>
        </dgm:presLayoutVars>
      </dgm:prSet>
      <dgm:spPr/>
      <dgm:t>
        <a:bodyPr/>
        <a:lstStyle/>
        <a:p>
          <a:endParaRPr lang="en-US"/>
        </a:p>
      </dgm:t>
    </dgm:pt>
    <dgm:pt modelId="{1568259D-F694-4805-9445-2FD9A65FCE5A}" type="pres">
      <dgm:prSet presAssocID="{6F35F0AD-99D2-47A7-BEFB-E2D91C438065}" presName="rootConnector" presStyleLbl="node2" presStyleIdx="0" presStyleCnt="2"/>
      <dgm:spPr/>
      <dgm:t>
        <a:bodyPr/>
        <a:lstStyle/>
        <a:p>
          <a:endParaRPr lang="en-US"/>
        </a:p>
      </dgm:t>
    </dgm:pt>
    <dgm:pt modelId="{9251B57F-38DC-4A8C-846A-3A20D240D501}" type="pres">
      <dgm:prSet presAssocID="{6F35F0AD-99D2-47A7-BEFB-E2D91C438065}" presName="hierChild4" presStyleCnt="0"/>
      <dgm:spPr/>
    </dgm:pt>
    <dgm:pt modelId="{325AA869-3DFB-4510-A510-FC01858FF9AC}" type="pres">
      <dgm:prSet presAssocID="{6F35F0AD-99D2-47A7-BEFB-E2D91C438065}" presName="hierChild5" presStyleCnt="0"/>
      <dgm:spPr/>
    </dgm:pt>
    <dgm:pt modelId="{57E23A2A-377E-4B59-BA2B-60ADEF4E9874}" type="pres">
      <dgm:prSet presAssocID="{96C3918E-A74A-4BAF-8C85-8A2F1FFACDC2}" presName="Name37" presStyleLbl="parChTrans1D2" presStyleIdx="1" presStyleCnt="2"/>
      <dgm:spPr/>
      <dgm:t>
        <a:bodyPr/>
        <a:lstStyle/>
        <a:p>
          <a:endParaRPr lang="en-US"/>
        </a:p>
      </dgm:t>
    </dgm:pt>
    <dgm:pt modelId="{32D5E80E-55CB-429E-BC36-4AB6E92F685F}" type="pres">
      <dgm:prSet presAssocID="{BE6164A6-76E3-41A0-AE84-C9E13357A16F}" presName="hierRoot2" presStyleCnt="0">
        <dgm:presLayoutVars>
          <dgm:hierBranch val="init"/>
        </dgm:presLayoutVars>
      </dgm:prSet>
      <dgm:spPr/>
    </dgm:pt>
    <dgm:pt modelId="{D23CC22B-9F2B-4B78-89DC-A63D78E2F465}" type="pres">
      <dgm:prSet presAssocID="{BE6164A6-76E3-41A0-AE84-C9E13357A16F}" presName="rootComposite" presStyleCnt="0"/>
      <dgm:spPr/>
    </dgm:pt>
    <dgm:pt modelId="{4E2AB017-3ADB-4954-BA4C-9EB761CD6693}" type="pres">
      <dgm:prSet presAssocID="{BE6164A6-76E3-41A0-AE84-C9E13357A16F}" presName="rootText" presStyleLbl="node2" presStyleIdx="1" presStyleCnt="2" custScaleX="167568" custScaleY="43346">
        <dgm:presLayoutVars>
          <dgm:chPref val="3"/>
        </dgm:presLayoutVars>
      </dgm:prSet>
      <dgm:spPr/>
      <dgm:t>
        <a:bodyPr/>
        <a:lstStyle/>
        <a:p>
          <a:endParaRPr lang="en-US"/>
        </a:p>
      </dgm:t>
    </dgm:pt>
    <dgm:pt modelId="{072CCB44-3E5F-4407-A838-715527ADC145}" type="pres">
      <dgm:prSet presAssocID="{BE6164A6-76E3-41A0-AE84-C9E13357A16F}" presName="rootConnector" presStyleLbl="node2" presStyleIdx="1" presStyleCnt="2"/>
      <dgm:spPr/>
      <dgm:t>
        <a:bodyPr/>
        <a:lstStyle/>
        <a:p>
          <a:endParaRPr lang="en-US"/>
        </a:p>
      </dgm:t>
    </dgm:pt>
    <dgm:pt modelId="{D188F073-411F-44C2-AE28-7E199CF17BF0}" type="pres">
      <dgm:prSet presAssocID="{BE6164A6-76E3-41A0-AE84-C9E13357A16F}" presName="hierChild4" presStyleCnt="0"/>
      <dgm:spPr/>
    </dgm:pt>
    <dgm:pt modelId="{DB3322E9-0D53-4A4D-ABCE-382D1C735915}" type="pres">
      <dgm:prSet presAssocID="{BE6164A6-76E3-41A0-AE84-C9E13357A16F}" presName="hierChild5" presStyleCnt="0"/>
      <dgm:spPr/>
    </dgm:pt>
    <dgm:pt modelId="{E139854F-AF61-4830-A673-B6F399FA6352}" type="pres">
      <dgm:prSet presAssocID="{E5927B37-1AD3-42EA-82D3-1AAFAAC42323}" presName="hierChild3" presStyleCnt="0"/>
      <dgm:spPr/>
    </dgm:pt>
  </dgm:ptLst>
  <dgm:cxnLst>
    <dgm:cxn modelId="{13D64619-9EA0-4D23-A03D-230DBC93280A}" srcId="{E5927B37-1AD3-42EA-82D3-1AAFAAC42323}" destId="{6F35F0AD-99D2-47A7-BEFB-E2D91C438065}" srcOrd="0" destOrd="0" parTransId="{B7DA7845-C018-46EC-9D68-284BF4A571D7}" sibTransId="{086CF716-9DF7-4962-9AC8-5D634AEC3D5E}"/>
    <dgm:cxn modelId="{3C9915DE-78AE-4BB7-93AE-8EE41FB4F488}" type="presOf" srcId="{96C3918E-A74A-4BAF-8C85-8A2F1FFACDC2}" destId="{57E23A2A-377E-4B59-BA2B-60ADEF4E9874}" srcOrd="0" destOrd="0" presId="urn:microsoft.com/office/officeart/2005/8/layout/orgChart1"/>
    <dgm:cxn modelId="{1DCE63DD-F339-475A-997D-DDCE323F0D25}" type="presOf" srcId="{E5927B37-1AD3-42EA-82D3-1AAFAAC42323}" destId="{EF5CE346-8656-4AF0-99D7-FE26359BC29E}" srcOrd="1" destOrd="0" presId="urn:microsoft.com/office/officeart/2005/8/layout/orgChart1"/>
    <dgm:cxn modelId="{DA70112A-F9E0-484B-8CB6-C3A85E9378F7}" srcId="{E5927B37-1AD3-42EA-82D3-1AAFAAC42323}" destId="{BE6164A6-76E3-41A0-AE84-C9E13357A16F}" srcOrd="1" destOrd="0" parTransId="{96C3918E-A74A-4BAF-8C85-8A2F1FFACDC2}" sibTransId="{3EF3E53A-62CF-4D0E-A96B-5EACFD81923E}"/>
    <dgm:cxn modelId="{9FF4B156-4592-4AF8-9319-F25AF671D199}" type="presOf" srcId="{6F35F0AD-99D2-47A7-BEFB-E2D91C438065}" destId="{1568259D-F694-4805-9445-2FD9A65FCE5A}" srcOrd="1" destOrd="0" presId="urn:microsoft.com/office/officeart/2005/8/layout/orgChart1"/>
    <dgm:cxn modelId="{CDF2D986-1933-4F8E-AFD6-D5FCBC52FC9B}" type="presOf" srcId="{BE6164A6-76E3-41A0-AE84-C9E13357A16F}" destId="{4E2AB017-3ADB-4954-BA4C-9EB761CD6693}" srcOrd="0" destOrd="0" presId="urn:microsoft.com/office/officeart/2005/8/layout/orgChart1"/>
    <dgm:cxn modelId="{4BBC44D2-9699-4DAC-A905-BDBB087329DA}" type="presOf" srcId="{BE6164A6-76E3-41A0-AE84-C9E13357A16F}" destId="{072CCB44-3E5F-4407-A838-715527ADC145}" srcOrd="1" destOrd="0" presId="urn:microsoft.com/office/officeart/2005/8/layout/orgChart1"/>
    <dgm:cxn modelId="{8EF4E345-A0EA-40A2-8629-B875900EBCC5}" type="presOf" srcId="{5F43DC97-2046-4174-8748-E63F686763FC}" destId="{1D21C384-B539-466D-AA93-B3D72375873C}" srcOrd="0" destOrd="0" presId="urn:microsoft.com/office/officeart/2005/8/layout/orgChart1"/>
    <dgm:cxn modelId="{40D080FB-05D8-4B07-A069-2D67457FFA0B}" type="presOf" srcId="{E5927B37-1AD3-42EA-82D3-1AAFAAC42323}" destId="{EA73B90B-CD40-42EC-B2FF-D55221735F03}" srcOrd="0" destOrd="0" presId="urn:microsoft.com/office/officeart/2005/8/layout/orgChart1"/>
    <dgm:cxn modelId="{1B02F235-6581-4C8A-BA05-06C766F4C4B6}" type="presOf" srcId="{6F35F0AD-99D2-47A7-BEFB-E2D91C438065}" destId="{6B89F57B-FE62-4F8F-90C5-7A2581A3363B}" srcOrd="0" destOrd="0" presId="urn:microsoft.com/office/officeart/2005/8/layout/orgChart1"/>
    <dgm:cxn modelId="{67DFF222-AEBB-4EB0-BA31-CFBF117E30DE}" srcId="{5F43DC97-2046-4174-8748-E63F686763FC}" destId="{E5927B37-1AD3-42EA-82D3-1AAFAAC42323}" srcOrd="0" destOrd="0" parTransId="{4420DA4C-6693-412F-96D9-C552FFC2587B}" sibTransId="{719DDA9E-0C82-414B-8CF5-98BEB9ED8E62}"/>
    <dgm:cxn modelId="{6A7628F8-3FF1-49D0-BD14-3D9293DDEB3B}" type="presOf" srcId="{B7DA7845-C018-46EC-9D68-284BF4A571D7}" destId="{AA3DF5C4-AA49-417E-8355-457B297839A1}" srcOrd="0" destOrd="0" presId="urn:microsoft.com/office/officeart/2005/8/layout/orgChart1"/>
    <dgm:cxn modelId="{E70C8BB7-B6A1-4CA7-A1E3-F42EDED8C424}" type="presParOf" srcId="{1D21C384-B539-466D-AA93-B3D72375873C}" destId="{D720CE4E-53D9-4285-8C8B-BF5482E7D02B}" srcOrd="0" destOrd="0" presId="urn:microsoft.com/office/officeart/2005/8/layout/orgChart1"/>
    <dgm:cxn modelId="{7BD55169-313B-46F3-B759-DD447DF5D4A7}" type="presParOf" srcId="{D720CE4E-53D9-4285-8C8B-BF5482E7D02B}" destId="{C81F08F1-E940-4F2B-8B5B-079451FB206B}" srcOrd="0" destOrd="0" presId="urn:microsoft.com/office/officeart/2005/8/layout/orgChart1"/>
    <dgm:cxn modelId="{9E498D0E-ADB8-4907-867F-65E96134532F}" type="presParOf" srcId="{C81F08F1-E940-4F2B-8B5B-079451FB206B}" destId="{EA73B90B-CD40-42EC-B2FF-D55221735F03}" srcOrd="0" destOrd="0" presId="urn:microsoft.com/office/officeart/2005/8/layout/orgChart1"/>
    <dgm:cxn modelId="{AE19221E-46F9-4B2A-A565-226452F5BC49}" type="presParOf" srcId="{C81F08F1-E940-4F2B-8B5B-079451FB206B}" destId="{EF5CE346-8656-4AF0-99D7-FE26359BC29E}" srcOrd="1" destOrd="0" presId="urn:microsoft.com/office/officeart/2005/8/layout/orgChart1"/>
    <dgm:cxn modelId="{8A48CC2C-CEB7-4AED-A5D6-8329CCA30F4B}" type="presParOf" srcId="{D720CE4E-53D9-4285-8C8B-BF5482E7D02B}" destId="{4A9EBF9D-6740-46F5-99F2-12387BF6952E}" srcOrd="1" destOrd="0" presId="urn:microsoft.com/office/officeart/2005/8/layout/orgChart1"/>
    <dgm:cxn modelId="{2D0E807C-0374-49E4-951F-AD744D2ED7E7}" type="presParOf" srcId="{4A9EBF9D-6740-46F5-99F2-12387BF6952E}" destId="{AA3DF5C4-AA49-417E-8355-457B297839A1}" srcOrd="0" destOrd="0" presId="urn:microsoft.com/office/officeart/2005/8/layout/orgChart1"/>
    <dgm:cxn modelId="{18A12B07-D25E-4AE4-A701-7848F264D1BD}" type="presParOf" srcId="{4A9EBF9D-6740-46F5-99F2-12387BF6952E}" destId="{DAC5CC68-DE91-4EA2-8833-3BF689FB5CCE}" srcOrd="1" destOrd="0" presId="urn:microsoft.com/office/officeart/2005/8/layout/orgChart1"/>
    <dgm:cxn modelId="{2C7C79E4-AA87-4B53-93D8-EB90A6AACC41}" type="presParOf" srcId="{DAC5CC68-DE91-4EA2-8833-3BF689FB5CCE}" destId="{DA47F850-A234-428C-A918-E46413427701}" srcOrd="0" destOrd="0" presId="urn:microsoft.com/office/officeart/2005/8/layout/orgChart1"/>
    <dgm:cxn modelId="{24CC26DC-D57C-4CCD-82AA-889DDC7F98D9}" type="presParOf" srcId="{DA47F850-A234-428C-A918-E46413427701}" destId="{6B89F57B-FE62-4F8F-90C5-7A2581A3363B}" srcOrd="0" destOrd="0" presId="urn:microsoft.com/office/officeart/2005/8/layout/orgChart1"/>
    <dgm:cxn modelId="{F3BC52A0-E00B-48BD-8BBC-9DA6ABBFD1A8}" type="presParOf" srcId="{DA47F850-A234-428C-A918-E46413427701}" destId="{1568259D-F694-4805-9445-2FD9A65FCE5A}" srcOrd="1" destOrd="0" presId="urn:microsoft.com/office/officeart/2005/8/layout/orgChart1"/>
    <dgm:cxn modelId="{4EF9415F-FB62-4172-B7FC-E4B74FE72543}" type="presParOf" srcId="{DAC5CC68-DE91-4EA2-8833-3BF689FB5CCE}" destId="{9251B57F-38DC-4A8C-846A-3A20D240D501}" srcOrd="1" destOrd="0" presId="urn:microsoft.com/office/officeart/2005/8/layout/orgChart1"/>
    <dgm:cxn modelId="{A46D9022-D72C-4713-AB87-3D6722C7DA88}" type="presParOf" srcId="{DAC5CC68-DE91-4EA2-8833-3BF689FB5CCE}" destId="{325AA869-3DFB-4510-A510-FC01858FF9AC}" srcOrd="2" destOrd="0" presId="urn:microsoft.com/office/officeart/2005/8/layout/orgChart1"/>
    <dgm:cxn modelId="{8F0A2CED-4DDF-434E-85C8-DC1BB2080795}" type="presParOf" srcId="{4A9EBF9D-6740-46F5-99F2-12387BF6952E}" destId="{57E23A2A-377E-4B59-BA2B-60ADEF4E9874}" srcOrd="2" destOrd="0" presId="urn:microsoft.com/office/officeart/2005/8/layout/orgChart1"/>
    <dgm:cxn modelId="{05F33570-219C-46A0-9ECA-B9E091D7D778}" type="presParOf" srcId="{4A9EBF9D-6740-46F5-99F2-12387BF6952E}" destId="{32D5E80E-55CB-429E-BC36-4AB6E92F685F}" srcOrd="3" destOrd="0" presId="urn:microsoft.com/office/officeart/2005/8/layout/orgChart1"/>
    <dgm:cxn modelId="{D5B34D6C-95CF-4509-8749-EA9E887E2567}" type="presParOf" srcId="{32D5E80E-55CB-429E-BC36-4AB6E92F685F}" destId="{D23CC22B-9F2B-4B78-89DC-A63D78E2F465}" srcOrd="0" destOrd="0" presId="urn:microsoft.com/office/officeart/2005/8/layout/orgChart1"/>
    <dgm:cxn modelId="{0C29D44B-DA54-44B0-ADF6-4216F1271645}" type="presParOf" srcId="{D23CC22B-9F2B-4B78-89DC-A63D78E2F465}" destId="{4E2AB017-3ADB-4954-BA4C-9EB761CD6693}" srcOrd="0" destOrd="0" presId="urn:microsoft.com/office/officeart/2005/8/layout/orgChart1"/>
    <dgm:cxn modelId="{F5986E39-BCD3-46FF-9F74-D803140C957E}" type="presParOf" srcId="{D23CC22B-9F2B-4B78-89DC-A63D78E2F465}" destId="{072CCB44-3E5F-4407-A838-715527ADC145}" srcOrd="1" destOrd="0" presId="urn:microsoft.com/office/officeart/2005/8/layout/orgChart1"/>
    <dgm:cxn modelId="{B28EA918-F684-41B4-926C-417F5DB81637}" type="presParOf" srcId="{32D5E80E-55CB-429E-BC36-4AB6E92F685F}" destId="{D188F073-411F-44C2-AE28-7E199CF17BF0}" srcOrd="1" destOrd="0" presId="urn:microsoft.com/office/officeart/2005/8/layout/orgChart1"/>
    <dgm:cxn modelId="{EA7C626D-ECAC-4A69-B6C8-E75B237DC8BB}" type="presParOf" srcId="{32D5E80E-55CB-429E-BC36-4AB6E92F685F}" destId="{DB3322E9-0D53-4A4D-ABCE-382D1C735915}" srcOrd="2" destOrd="0" presId="urn:microsoft.com/office/officeart/2005/8/layout/orgChart1"/>
    <dgm:cxn modelId="{B93DAB9D-182F-4508-B1A3-0A22EE6ECF8F}" type="presParOf" srcId="{D720CE4E-53D9-4285-8C8B-BF5482E7D02B}" destId="{E139854F-AF61-4830-A673-B6F399FA6352}" srcOrd="2" destOrd="0" presId="urn:microsoft.com/office/officeart/2005/8/layout/orgChart1"/>
  </dgm:cxnLst>
  <dgm:bg/>
  <dgm:whole/>
  <dgm:extLst>
    <a:ext uri="http://schemas.microsoft.com/office/drawing/2008/diagram">
      <dsp:dataModelExt xmlns:dsp="http://schemas.microsoft.com/office/drawing/2008/diagram" xmlns=""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7E23A2A-377E-4B59-BA2B-60ADEF4E9874}">
      <dsp:nvSpPr>
        <dsp:cNvPr id="0" name=""/>
        <dsp:cNvSpPr/>
      </dsp:nvSpPr>
      <dsp:spPr>
        <a:xfrm>
          <a:off x="3098950" y="521354"/>
          <a:ext cx="1567265" cy="383699"/>
        </a:xfrm>
        <a:custGeom>
          <a:avLst/>
          <a:gdLst/>
          <a:ahLst/>
          <a:cxnLst/>
          <a:rect l="0" t="0" r="0" b="0"/>
          <a:pathLst>
            <a:path>
              <a:moveTo>
                <a:pt x="0" y="0"/>
              </a:moveTo>
              <a:lnTo>
                <a:pt x="0" y="191849"/>
              </a:lnTo>
              <a:lnTo>
                <a:pt x="1567265" y="191849"/>
              </a:lnTo>
              <a:lnTo>
                <a:pt x="1567265" y="383699"/>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A3DF5C4-AA49-417E-8355-457B297839A1}">
      <dsp:nvSpPr>
        <dsp:cNvPr id="0" name=""/>
        <dsp:cNvSpPr/>
      </dsp:nvSpPr>
      <dsp:spPr>
        <a:xfrm>
          <a:off x="1376249" y="521354"/>
          <a:ext cx="1722700" cy="383699"/>
        </a:xfrm>
        <a:custGeom>
          <a:avLst/>
          <a:gdLst/>
          <a:ahLst/>
          <a:cxnLst/>
          <a:rect l="0" t="0" r="0" b="0"/>
          <a:pathLst>
            <a:path>
              <a:moveTo>
                <a:pt x="1722700" y="0"/>
              </a:moveTo>
              <a:lnTo>
                <a:pt x="1722700" y="191849"/>
              </a:lnTo>
              <a:lnTo>
                <a:pt x="0" y="191849"/>
              </a:lnTo>
              <a:lnTo>
                <a:pt x="0" y="383699"/>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A73B90B-CD40-42EC-B2FF-D55221735F03}">
      <dsp:nvSpPr>
        <dsp:cNvPr id="0" name=""/>
        <dsp:cNvSpPr/>
      </dsp:nvSpPr>
      <dsp:spPr>
        <a:xfrm>
          <a:off x="1418173" y="125358"/>
          <a:ext cx="3361553" cy="395995"/>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IN" sz="1600" kern="1200" dirty="0">
              <a:latin typeface="Cambria" panose="02040503050406030204" pitchFamily="18" charset="0"/>
              <a:ea typeface="Cambria" panose="02040503050406030204" pitchFamily="18" charset="0"/>
            </a:rPr>
            <a:t>Channel Allocation Strategies</a:t>
          </a:r>
        </a:p>
      </dsp:txBody>
      <dsp:txXfrm>
        <a:off x="1418173" y="125358"/>
        <a:ext cx="3361553" cy="395995"/>
      </dsp:txXfrm>
    </dsp:sp>
    <dsp:sp modelId="{6B89F57B-FE62-4F8F-90C5-7A2581A3363B}">
      <dsp:nvSpPr>
        <dsp:cNvPr id="0" name=""/>
        <dsp:cNvSpPr/>
      </dsp:nvSpPr>
      <dsp:spPr>
        <a:xfrm>
          <a:off x="833" y="905054"/>
          <a:ext cx="2750831" cy="395995"/>
        </a:xfrm>
        <a:prstGeom prst="rect">
          <a:avLst/>
        </a:prstGeom>
        <a:solidFill>
          <a:schemeClr val="accent2">
            <a:lumMod val="75000"/>
            <a:lumOff val="2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Font typeface="+mj-lt"/>
            <a:buNone/>
          </a:pPr>
          <a:r>
            <a:rPr lang="en-IN" sz="1600" b="0" i="0" kern="1200" dirty="0">
              <a:latin typeface="Cambria" panose="02040503050406030204" pitchFamily="18" charset="0"/>
              <a:ea typeface="Cambria" panose="02040503050406030204" pitchFamily="18" charset="0"/>
            </a:rPr>
            <a:t>Fixed Channel Allocation (FCA)</a:t>
          </a:r>
        </a:p>
      </dsp:txBody>
      <dsp:txXfrm>
        <a:off x="833" y="905054"/>
        <a:ext cx="2750831" cy="395995"/>
      </dsp:txXfrm>
    </dsp:sp>
    <dsp:sp modelId="{4E2AB017-3ADB-4954-BA4C-9EB761CD6693}">
      <dsp:nvSpPr>
        <dsp:cNvPr id="0" name=""/>
        <dsp:cNvSpPr/>
      </dsp:nvSpPr>
      <dsp:spPr>
        <a:xfrm>
          <a:off x="3135364" y="905054"/>
          <a:ext cx="3061701" cy="395995"/>
        </a:xfrm>
        <a:prstGeom prst="rect">
          <a:avLst/>
        </a:prstGeom>
        <a:solidFill>
          <a:srgbClr val="D17B6D"/>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Font typeface="+mj-lt"/>
            <a:buNone/>
          </a:pPr>
          <a:r>
            <a:rPr lang="en-IN" sz="1600" b="0" i="0" kern="1200" dirty="0">
              <a:latin typeface="Cambria" panose="02040503050406030204" pitchFamily="18" charset="0"/>
              <a:ea typeface="Cambria" panose="02040503050406030204" pitchFamily="18" charset="0"/>
            </a:rPr>
            <a:t>Dynamic Channel Allocation (DCA)</a:t>
          </a:r>
        </a:p>
      </dsp:txBody>
      <dsp:txXfrm>
        <a:off x="3135364" y="905054"/>
        <a:ext cx="3061701" cy="395995"/>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xmlns="" val="3687370346"/>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18144097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37628147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19960907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12379424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b6c834fc22_0_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b6c834fc22_0_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26038731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25981201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b6c834fc22_0_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b6c834fc22_0_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23084262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xmlns="" val="22777584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xmlns="" val="15037493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xmlns="" val="11479708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xmlns="" val="23083931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b6c834fc22_0_1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b6c834fc22_0_1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425910348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b6c834fc22_0_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b6c834fc22_0_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248393362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370934838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284515303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301749835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b6c834fc22_0_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b6c834fc22_0_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6780464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xmlns="" val="110548314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xmlns="" val="405329089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xmlns="" val="310904779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xmlns="" val="76335558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xmlns="" val="3265272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212403676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b6c834fc22_0_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b6c834fc22_0_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352428525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136025512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xmlns="" val="52224074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xmlns="" val="177183867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xmlns="" val="366201703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xmlns="" val="142419199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xmlns="" val="68584523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xmlns="" val="39195973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b6c834fc22_0_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b6c834fc22_0_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41508766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37628147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37628147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37628147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37628147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37628147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11.gif"/><Relationship Id="rId5" Type="http://schemas.openxmlformats.org/officeDocument/2006/relationships/image" Target="../media/image5.pn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5.png"/><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5.png"/><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5.png"/><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16.jpeg"/><Relationship Id="rId5" Type="http://schemas.openxmlformats.org/officeDocument/2006/relationships/image" Target="../media/image5.png"/><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6.png"/><Relationship Id="rId7"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5.png"/><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6.png"/><Relationship Id="rId7"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5.png"/><Relationship Id="rId4" Type="http://schemas.openxmlformats.org/officeDocument/2006/relationships/image" Target="../media/image7.png"/></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24.jpe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5.png"/><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21.xml.rels><?xml version="1.0" encoding="UTF-8" standalone="yes"?>
<Relationships xmlns="http://schemas.openxmlformats.org/package/2006/relationships"><Relationship Id="rId8" Type="http://schemas.openxmlformats.org/officeDocument/2006/relationships/diagramQuickStyle" Target="../diagrams/quickStyle1.xml"/><Relationship Id="rId3" Type="http://schemas.openxmlformats.org/officeDocument/2006/relationships/image" Target="../media/image6.png"/><Relationship Id="rId7" Type="http://schemas.openxmlformats.org/officeDocument/2006/relationships/diagramLayout" Target="../diagrams/layout1.xml"/><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diagramData" Target="../diagrams/data1.xml"/><Relationship Id="rId5" Type="http://schemas.openxmlformats.org/officeDocument/2006/relationships/image" Target="../media/image5.png"/><Relationship Id="rId10" Type="http://schemas.microsoft.com/office/2007/relationships/diagramDrawing" Target="../diagrams/drawing1.xml"/><Relationship Id="rId4" Type="http://schemas.openxmlformats.org/officeDocument/2006/relationships/image" Target="../media/image7.png"/><Relationship Id="rId9" Type="http://schemas.openxmlformats.org/officeDocument/2006/relationships/diagramColors" Target="../diagrams/colors1.xml"/></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25.jpeg"/><Relationship Id="rId5" Type="http://schemas.openxmlformats.org/officeDocument/2006/relationships/image" Target="../media/image5.png"/><Relationship Id="rId4" Type="http://schemas.openxmlformats.org/officeDocument/2006/relationships/image" Target="../media/image7.png"/></Relationships>
</file>

<file path=ppt/slides/_rels/slide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3.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7.png"/></Relationships>
</file>

<file path=ppt/slides/_rels/slide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4.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5.png"/><Relationship Id="rId4" Type="http://schemas.openxmlformats.org/officeDocument/2006/relationships/image" Target="../media/image7.png"/></Relationships>
</file>

<file path=ppt/slides/_rels/slide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5.png"/><Relationship Id="rId4" Type="http://schemas.openxmlformats.org/officeDocument/2006/relationships/image" Target="../media/image7.png"/></Relationships>
</file>

<file path=ppt/slides/_rels/slide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7.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7.png"/></Relationships>
</file>

<file path=ppt/slides/_rels/slide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2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9.xml"/><Relationship Id="rId1" Type="http://schemas.openxmlformats.org/officeDocument/2006/relationships/slideLayout" Target="../slideLayouts/slideLayout1.xml"/><Relationship Id="rId5" Type="http://schemas.openxmlformats.org/officeDocument/2006/relationships/image" Target="../media/image28.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0.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3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1.xml"/><Relationship Id="rId1" Type="http://schemas.openxmlformats.org/officeDocument/2006/relationships/slideLayout" Target="../slideLayouts/slideLayout1.xml"/><Relationship Id="rId6" Type="http://schemas.openxmlformats.org/officeDocument/2006/relationships/image" Target="../media/image29.jpeg"/><Relationship Id="rId5" Type="http://schemas.openxmlformats.org/officeDocument/2006/relationships/image" Target="../media/image5.png"/><Relationship Id="rId4" Type="http://schemas.openxmlformats.org/officeDocument/2006/relationships/image" Target="../media/image7.png"/></Relationships>
</file>

<file path=ppt/slides/_rels/slide3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2.xml"/><Relationship Id="rId1" Type="http://schemas.openxmlformats.org/officeDocument/2006/relationships/slideLayout" Target="../slideLayouts/slideLayout1.xml"/><Relationship Id="rId6" Type="http://schemas.openxmlformats.org/officeDocument/2006/relationships/image" Target="../media/image29.jpeg"/><Relationship Id="rId5" Type="http://schemas.openxmlformats.org/officeDocument/2006/relationships/image" Target="../media/image5.png"/><Relationship Id="rId4" Type="http://schemas.openxmlformats.org/officeDocument/2006/relationships/image" Target="../media/image7.png"/></Relationships>
</file>

<file path=ppt/slides/_rels/slide3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3.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7.png"/></Relationships>
</file>

<file path=ppt/slides/_rels/slide3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4.xml"/><Relationship Id="rId1" Type="http://schemas.openxmlformats.org/officeDocument/2006/relationships/slideLayout" Target="../slideLayouts/slideLayout1.xml"/><Relationship Id="rId6" Type="http://schemas.openxmlformats.org/officeDocument/2006/relationships/image" Target="../media/image30.jpeg"/><Relationship Id="rId5" Type="http://schemas.openxmlformats.org/officeDocument/2006/relationships/image" Target="../media/image5.png"/><Relationship Id="rId4" Type="http://schemas.openxmlformats.org/officeDocument/2006/relationships/image" Target="../media/image7.png"/></Relationships>
</file>

<file path=ppt/slides/_rels/slide3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5.xml"/><Relationship Id="rId1" Type="http://schemas.openxmlformats.org/officeDocument/2006/relationships/slideLayout" Target="../slideLayouts/slideLayout1.xml"/><Relationship Id="rId6" Type="http://schemas.openxmlformats.org/officeDocument/2006/relationships/image" Target="../media/image31.png"/><Relationship Id="rId5" Type="http://schemas.openxmlformats.org/officeDocument/2006/relationships/image" Target="../media/image5.png"/><Relationship Id="rId4" Type="http://schemas.openxmlformats.org/officeDocument/2006/relationships/image" Target="../media/image7.png"/></Relationships>
</file>

<file path=ppt/slides/_rels/slide3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6.xml"/><Relationship Id="rId1" Type="http://schemas.openxmlformats.org/officeDocument/2006/relationships/slideLayout" Target="../slideLayouts/slideLayout1.xml"/><Relationship Id="rId6" Type="http://schemas.openxmlformats.org/officeDocument/2006/relationships/image" Target="../media/image32.png"/><Relationship Id="rId5" Type="http://schemas.openxmlformats.org/officeDocument/2006/relationships/image" Target="../media/image5.png"/><Relationship Id="rId4" Type="http://schemas.openxmlformats.org/officeDocument/2006/relationships/image" Target="../media/image7.png"/></Relationships>
</file>

<file path=ppt/slides/_rels/slide3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7.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9.jpe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4" name="Google Shape;54;p13"/>
          <p:cNvPicPr preferRelativeResize="0"/>
          <p:nvPr/>
        </p:nvPicPr>
        <p:blipFill>
          <a:blip r:embed="rId3">
            <a:alphaModFix/>
          </a:blip>
          <a:stretch>
            <a:fillRect/>
          </a:stretch>
        </p:blipFill>
        <p:spPr>
          <a:xfrm>
            <a:off x="7350" y="13675"/>
            <a:ext cx="9136645" cy="5143499"/>
          </a:xfrm>
          <a:prstGeom prst="rect">
            <a:avLst/>
          </a:prstGeom>
          <a:noFill/>
          <a:ln>
            <a:noFill/>
          </a:ln>
        </p:spPr>
      </p:pic>
      <p:pic>
        <p:nvPicPr>
          <p:cNvPr id="55" name="Google Shape;55;p13"/>
          <p:cNvPicPr preferRelativeResize="0"/>
          <p:nvPr/>
        </p:nvPicPr>
        <p:blipFill>
          <a:blip r:embed="rId4">
            <a:alphaModFix/>
          </a:blip>
          <a:stretch>
            <a:fillRect/>
          </a:stretch>
        </p:blipFill>
        <p:spPr>
          <a:xfrm>
            <a:off x="4833413" y="2200275"/>
            <a:ext cx="3000375" cy="7429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038" y="4750"/>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pic>
        <p:nvPicPr>
          <p:cNvPr id="68" name="Google Shape;68;p15"/>
          <p:cNvPicPr preferRelativeResize="0"/>
          <p:nvPr/>
        </p:nvPicPr>
        <p:blipFill>
          <a:blip r:embed="rId5">
            <a:alphaModFix/>
          </a:blip>
          <a:stretch>
            <a:fillRect/>
          </a:stretch>
        </p:blipFill>
        <p:spPr>
          <a:xfrm>
            <a:off x="7363438" y="148588"/>
            <a:ext cx="1495425" cy="371475"/>
          </a:xfrm>
          <a:prstGeom prst="rect">
            <a:avLst/>
          </a:prstGeom>
          <a:noFill/>
          <a:ln>
            <a:noFill/>
          </a:ln>
        </p:spPr>
      </p:pic>
      <p:sp>
        <p:nvSpPr>
          <p:cNvPr id="69" name="Google Shape;69;p15"/>
          <p:cNvSpPr txBox="1"/>
          <p:nvPr/>
        </p:nvSpPr>
        <p:spPr>
          <a:xfrm>
            <a:off x="184936" y="95413"/>
            <a:ext cx="7200000" cy="540000"/>
          </a:xfrm>
          <a:prstGeom prst="rect">
            <a:avLst/>
          </a:prstGeom>
          <a:noFill/>
          <a:ln>
            <a:noFill/>
          </a:ln>
        </p:spPr>
        <p:txBody>
          <a:bodyPr spcFirstLastPara="1" wrap="square" lIns="91425" tIns="91425" rIns="91425" bIns="91425" anchor="t" anchorCtr="0">
            <a:spAutoFit/>
          </a:bodyPr>
          <a:lstStyle/>
          <a:p>
            <a:pPr lvl="0"/>
            <a:r>
              <a:rPr lang="en-US" sz="2300" dirty="0">
                <a:solidFill>
                  <a:srgbClr val="00A4B6"/>
                </a:solidFill>
                <a:latin typeface="Cambria" panose="02040503050406030204" pitchFamily="18" charset="0"/>
                <a:ea typeface="Cambria" panose="02040503050406030204" pitchFamily="18" charset="0"/>
                <a:cs typeface="Proxima Nova"/>
                <a:sym typeface="Proxima Nova"/>
              </a:rPr>
              <a:t>Cellular </a:t>
            </a:r>
            <a:r>
              <a:rPr lang="en-US" sz="2300" dirty="0" smtClean="0">
                <a:solidFill>
                  <a:srgbClr val="00A4B6"/>
                </a:solidFill>
                <a:latin typeface="Cambria" panose="02040503050406030204" pitchFamily="18" charset="0"/>
                <a:ea typeface="Cambria" panose="02040503050406030204" pitchFamily="18" charset="0"/>
                <a:cs typeface="Proxima Nova"/>
                <a:sym typeface="Proxima Nova"/>
              </a:rPr>
              <a:t>System-Features</a:t>
            </a:r>
            <a:endParaRPr sz="2300" dirty="0">
              <a:solidFill>
                <a:srgbClr val="00A4B6"/>
              </a:solidFill>
              <a:latin typeface="Cambria" panose="02040503050406030204" pitchFamily="18" charset="0"/>
              <a:ea typeface="Cambria" panose="02040503050406030204" pitchFamily="18" charset="0"/>
              <a:cs typeface="Proxima Nova"/>
              <a:sym typeface="Proxima Nova"/>
            </a:endParaRPr>
          </a:p>
        </p:txBody>
      </p:sp>
      <p:sp>
        <p:nvSpPr>
          <p:cNvPr id="71" name="Google Shape;71;p15"/>
          <p:cNvSpPr txBox="1"/>
          <p:nvPr/>
        </p:nvSpPr>
        <p:spPr>
          <a:xfrm>
            <a:off x="184935" y="724875"/>
            <a:ext cx="8790535" cy="2232376"/>
          </a:xfrm>
          <a:prstGeom prst="rect">
            <a:avLst/>
          </a:prstGeom>
          <a:noFill/>
          <a:ln>
            <a:noFill/>
          </a:ln>
        </p:spPr>
        <p:txBody>
          <a:bodyPr spcFirstLastPara="1" wrap="square" lIns="91425" tIns="91425" rIns="91425" bIns="91425" anchor="t" anchorCtr="0">
            <a:spAutoFit/>
          </a:bodyPr>
          <a:lstStyle/>
          <a:p>
            <a:pPr marL="177800" indent="-177800" algn="just">
              <a:lnSpc>
                <a:spcPct val="90000"/>
              </a:lnSpc>
              <a:spcBef>
                <a:spcPts val="799"/>
              </a:spcBef>
              <a:buFont typeface="Arial" panose="020B0604020202020204" pitchFamily="34" charset="0"/>
              <a:buChar char="•"/>
            </a:pPr>
            <a:r>
              <a:rPr lang="en-IN" sz="1600" spc="-1" dirty="0">
                <a:latin typeface="Cambria" panose="02040503050406030204" pitchFamily="18" charset="0"/>
                <a:ea typeface="Cambria" panose="02040503050406030204" pitchFamily="18" charset="0"/>
              </a:rPr>
              <a:t>A </a:t>
            </a:r>
            <a:r>
              <a:rPr lang="en-IN" sz="1600" i="1" spc="-1" dirty="0">
                <a:solidFill>
                  <a:srgbClr val="00B0F0"/>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cellular network </a:t>
            </a:r>
            <a:r>
              <a:rPr lang="en-IN" sz="1600" spc="-1" dirty="0">
                <a:latin typeface="Cambria" panose="02040503050406030204" pitchFamily="18" charset="0"/>
                <a:ea typeface="Cambria" panose="02040503050406030204" pitchFamily="18" charset="0"/>
              </a:rPr>
              <a:t>or </a:t>
            </a:r>
            <a:r>
              <a:rPr lang="en-IN" sz="1600" i="1" spc="-1" dirty="0">
                <a:solidFill>
                  <a:srgbClr val="00B0F0"/>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mobile network </a:t>
            </a:r>
            <a:r>
              <a:rPr lang="en-IN" sz="1600" spc="-1" dirty="0">
                <a:latin typeface="Cambria" panose="02040503050406030204" pitchFamily="18" charset="0"/>
                <a:ea typeface="Cambria" panose="02040503050406030204" pitchFamily="18" charset="0"/>
              </a:rPr>
              <a:t>is a communication network where the last link is wireless.</a:t>
            </a:r>
            <a:endParaRPr lang="en-IN" sz="2100" spc="-1" dirty="0">
              <a:latin typeface="Cambria" panose="02040503050406030204" pitchFamily="18" charset="0"/>
              <a:ea typeface="Cambria" panose="02040503050406030204" pitchFamily="18" charset="0"/>
            </a:endParaRPr>
          </a:p>
          <a:p>
            <a:pPr marL="182563" indent="-182563" algn="just">
              <a:buFont typeface="Arial" panose="020B0604020202020204" pitchFamily="34" charset="0"/>
              <a:buChar char="•"/>
            </a:pPr>
            <a:endParaRPr lang="en-US" sz="1600" b="1" dirty="0">
              <a:latin typeface="Cambria" panose="02040503050406030204" pitchFamily="18" charset="0"/>
              <a:ea typeface="Cambria" panose="02040503050406030204" pitchFamily="18" charset="0"/>
            </a:endParaRPr>
          </a:p>
          <a:p>
            <a:pPr marL="182563" indent="-182563" algn="just">
              <a:buFont typeface="Arial" panose="020B0604020202020204" pitchFamily="34" charset="0"/>
              <a:buChar char="•"/>
            </a:pPr>
            <a:r>
              <a:rPr lang="en-US" sz="1600" b="1" dirty="0">
                <a:latin typeface="Cambria" panose="02040503050406030204" pitchFamily="18" charset="0"/>
                <a:ea typeface="Cambria" panose="02040503050406030204" pitchFamily="18" charset="0"/>
              </a:rPr>
              <a:t>Cellular technology</a:t>
            </a:r>
            <a:r>
              <a:rPr lang="en-US" sz="1600" dirty="0">
                <a:latin typeface="Cambria" panose="02040503050406030204" pitchFamily="18" charset="0"/>
                <a:ea typeface="Cambria" panose="02040503050406030204" pitchFamily="18" charset="0"/>
              </a:rPr>
              <a:t> is the </a:t>
            </a:r>
            <a:r>
              <a:rPr lang="en-US" sz="1600" dirty="0">
                <a:solidFill>
                  <a:srgbClr val="5430AA"/>
                </a:solidFill>
                <a:latin typeface="Cambria" panose="02040503050406030204" pitchFamily="18" charset="0"/>
                <a:ea typeface="Cambria" panose="02040503050406030204" pitchFamily="18" charset="0"/>
              </a:rPr>
              <a:t>foundation</a:t>
            </a:r>
            <a:r>
              <a:rPr lang="en-US" sz="1600" dirty="0">
                <a:latin typeface="Cambria" panose="02040503050406030204" pitchFamily="18" charset="0"/>
                <a:ea typeface="Cambria" panose="02040503050406030204" pitchFamily="18" charset="0"/>
              </a:rPr>
              <a:t> of Mobile Wireless Communications.</a:t>
            </a:r>
          </a:p>
          <a:p>
            <a:pPr marL="182563" indent="-182563" algn="just">
              <a:buFont typeface="Arial" panose="020B0604020202020204" pitchFamily="34" charset="0"/>
              <a:buChar char="•"/>
            </a:pPr>
            <a:endParaRPr lang="en-US" sz="1600" dirty="0">
              <a:latin typeface="Cambria" panose="02040503050406030204" pitchFamily="18" charset="0"/>
              <a:ea typeface="Cambria" panose="02040503050406030204" pitchFamily="18" charset="0"/>
            </a:endParaRPr>
          </a:p>
          <a:p>
            <a:pPr marL="182563" indent="-182563" algn="just">
              <a:buFont typeface="Arial" panose="020B0604020202020204" pitchFamily="34" charset="0"/>
              <a:buChar char="•"/>
            </a:pPr>
            <a:r>
              <a:rPr lang="en-US" sz="1600" dirty="0">
                <a:latin typeface="Cambria" panose="02040503050406030204" pitchFamily="18" charset="0"/>
                <a:ea typeface="Cambria" panose="02040503050406030204" pitchFamily="18" charset="0"/>
              </a:rPr>
              <a:t>It support the users in </a:t>
            </a:r>
            <a:r>
              <a:rPr lang="en-US" sz="1600" dirty="0">
                <a:solidFill>
                  <a:srgbClr val="5430AA"/>
                </a:solidFill>
                <a:latin typeface="Cambria" panose="02040503050406030204" pitchFamily="18" charset="0"/>
                <a:ea typeface="Cambria" panose="02040503050406030204" pitchFamily="18" charset="0"/>
              </a:rPr>
              <a:t>location</a:t>
            </a:r>
            <a:r>
              <a:rPr lang="en-US" sz="1600" dirty="0">
                <a:latin typeface="Cambria" panose="02040503050406030204" pitchFamily="18" charset="0"/>
                <a:ea typeface="Cambria" panose="02040503050406030204" pitchFamily="18" charset="0"/>
              </a:rPr>
              <a:t> that are not easily served by </a:t>
            </a:r>
            <a:r>
              <a:rPr lang="en-US" sz="1600" dirty="0">
                <a:solidFill>
                  <a:srgbClr val="5430AA"/>
                </a:solidFill>
                <a:latin typeface="Cambria" panose="02040503050406030204" pitchFamily="18" charset="0"/>
                <a:ea typeface="Cambria" panose="02040503050406030204" pitchFamily="18" charset="0"/>
              </a:rPr>
              <a:t>wired</a:t>
            </a:r>
            <a:r>
              <a:rPr lang="en-US" sz="1600" dirty="0">
                <a:latin typeface="Cambria" panose="02040503050406030204" pitchFamily="18" charset="0"/>
                <a:ea typeface="Cambria" panose="02040503050406030204" pitchFamily="18" charset="0"/>
              </a:rPr>
              <a:t> networks.</a:t>
            </a:r>
          </a:p>
          <a:p>
            <a:pPr marL="182563" indent="-182563" algn="just">
              <a:buFont typeface="Arial" panose="020B0604020202020204" pitchFamily="34" charset="0"/>
              <a:buChar char="•"/>
            </a:pPr>
            <a:endParaRPr lang="en-IN" sz="1600" dirty="0">
              <a:latin typeface="Cambria" panose="02040503050406030204" pitchFamily="18" charset="0"/>
              <a:ea typeface="Cambria" panose="02040503050406030204" pitchFamily="18" charset="0"/>
            </a:endParaRPr>
          </a:p>
          <a:p>
            <a:pPr marL="182563" indent="-182563" algn="just">
              <a:buFont typeface="Arial" panose="020B0604020202020204" pitchFamily="34" charset="0"/>
              <a:buChar char="•"/>
            </a:pPr>
            <a:r>
              <a:rPr lang="en-IN" sz="1600" dirty="0">
                <a:latin typeface="Cambria" panose="02040503050406030204" pitchFamily="18" charset="0"/>
                <a:ea typeface="Cambria" panose="02040503050406030204" pitchFamily="18" charset="0"/>
              </a:rPr>
              <a:t>Cellular network is an </a:t>
            </a:r>
            <a:r>
              <a:rPr lang="en-IN" sz="1600" dirty="0">
                <a:solidFill>
                  <a:srgbClr val="5430AA"/>
                </a:solidFill>
                <a:latin typeface="Cambria" panose="02040503050406030204" pitchFamily="18" charset="0"/>
                <a:ea typeface="Cambria" panose="02040503050406030204" pitchFamily="18" charset="0"/>
              </a:rPr>
              <a:t>underlying</a:t>
            </a:r>
            <a:r>
              <a:rPr lang="en-IN" sz="1600" dirty="0">
                <a:latin typeface="Cambria" panose="02040503050406030204" pitchFamily="18" charset="0"/>
                <a:ea typeface="Cambria" panose="02040503050406030204" pitchFamily="18" charset="0"/>
              </a:rPr>
              <a:t> technology for mobile phones, personal communication systems, wireless networking etc. </a:t>
            </a:r>
          </a:p>
        </p:txBody>
      </p:sp>
      <p:pic>
        <p:nvPicPr>
          <p:cNvPr id="8" name="Content Placeholder 5">
            <a:extLst>
              <a:ext uri="{FF2B5EF4-FFF2-40B4-BE49-F238E27FC236}">
                <a16:creationId xmlns:a16="http://schemas.microsoft.com/office/drawing/2014/main" xmlns="" id="{13888FB5-C84B-9DBF-C806-77A8AC7BD0AE}"/>
              </a:ext>
            </a:extLst>
          </p:cNvPr>
          <p:cNvPicPr>
            <a:picLocks noChangeAspect="1"/>
          </p:cNvPicPr>
          <p:nvPr/>
        </p:nvPicPr>
        <p:blipFill>
          <a:blip r:embed="rId6">
            <a:extLst>
              <a:ext uri="{28A0092B-C50C-407E-A947-70E740481C1C}">
                <a14:useLocalDpi xmlns:a14="http://schemas.microsoft.com/office/drawing/2010/main" xmlns="" val="0"/>
              </a:ext>
            </a:extLst>
          </a:blip>
          <a:stretch>
            <a:fillRect/>
          </a:stretch>
        </p:blipFill>
        <p:spPr>
          <a:xfrm>
            <a:off x="5569427" y="3039879"/>
            <a:ext cx="3411579" cy="1986521"/>
          </a:xfrm>
          <a:prstGeom prst="rect">
            <a:avLst/>
          </a:prstGeom>
        </p:spPr>
      </p:pic>
      <p:sp>
        <p:nvSpPr>
          <p:cNvPr id="2" name="TextBox 1">
            <a:extLst>
              <a:ext uri="{FF2B5EF4-FFF2-40B4-BE49-F238E27FC236}">
                <a16:creationId xmlns:a16="http://schemas.microsoft.com/office/drawing/2014/main" xmlns="" id="{BD6AC235-C72C-0D13-862B-249E9732B5C0}"/>
              </a:ext>
            </a:extLst>
          </p:cNvPr>
          <p:cNvSpPr txBox="1"/>
          <p:nvPr/>
        </p:nvSpPr>
        <p:spPr>
          <a:xfrm>
            <a:off x="184935" y="3028599"/>
            <a:ext cx="5384492" cy="1569660"/>
          </a:xfrm>
          <a:prstGeom prst="rect">
            <a:avLst/>
          </a:prstGeom>
          <a:noFill/>
        </p:spPr>
        <p:txBody>
          <a:bodyPr wrap="square" rtlCol="0">
            <a:spAutoFit/>
          </a:bodyPr>
          <a:lstStyle/>
          <a:p>
            <a:pPr marL="182563" indent="-182563" algn="just">
              <a:buFont typeface="Arial" panose="020B0604020202020204" pitchFamily="34" charset="0"/>
              <a:buChar char="•"/>
            </a:pPr>
            <a:r>
              <a:rPr lang="en-IN" sz="1600" dirty="0">
                <a:latin typeface="Cambria" panose="02040503050406030204" pitchFamily="18" charset="0"/>
                <a:ea typeface="Cambria" panose="02040503050406030204" pitchFamily="18" charset="0"/>
              </a:rPr>
              <a:t>The technology is developed for </a:t>
            </a:r>
            <a:r>
              <a:rPr lang="en-IN" sz="1600" dirty="0">
                <a:solidFill>
                  <a:srgbClr val="5430AA"/>
                </a:solidFill>
                <a:latin typeface="Cambria" panose="02040503050406030204" pitchFamily="18" charset="0"/>
                <a:ea typeface="Cambria" panose="02040503050406030204" pitchFamily="18" charset="0"/>
              </a:rPr>
              <a:t>mobile radio telephone </a:t>
            </a:r>
            <a:r>
              <a:rPr lang="en-IN" sz="1600" dirty="0">
                <a:latin typeface="Cambria" panose="02040503050406030204" pitchFamily="18" charset="0"/>
                <a:ea typeface="Cambria" panose="02040503050406030204" pitchFamily="18" charset="0"/>
              </a:rPr>
              <a:t>to </a:t>
            </a:r>
            <a:r>
              <a:rPr lang="en-IN" sz="1600" dirty="0">
                <a:solidFill>
                  <a:srgbClr val="5430AA"/>
                </a:solidFill>
                <a:latin typeface="Cambria" panose="02040503050406030204" pitchFamily="18" charset="0"/>
                <a:ea typeface="Cambria" panose="02040503050406030204" pitchFamily="18" charset="0"/>
              </a:rPr>
              <a:t>replace</a:t>
            </a:r>
            <a:r>
              <a:rPr lang="en-IN" sz="1600" dirty="0">
                <a:latin typeface="Cambria" panose="02040503050406030204" pitchFamily="18" charset="0"/>
                <a:ea typeface="Cambria" panose="02040503050406030204" pitchFamily="18" charset="0"/>
              </a:rPr>
              <a:t> high power transmitter/receiver systems with </a:t>
            </a:r>
            <a:r>
              <a:rPr lang="en-IN" sz="1600" dirty="0">
                <a:solidFill>
                  <a:srgbClr val="5430AA"/>
                </a:solidFill>
                <a:latin typeface="Cambria" panose="02040503050406030204" pitchFamily="18" charset="0"/>
                <a:ea typeface="Cambria" panose="02040503050406030204" pitchFamily="18" charset="0"/>
              </a:rPr>
              <a:t>low power</a:t>
            </a:r>
            <a:r>
              <a:rPr lang="en-IN" sz="1600" dirty="0">
                <a:latin typeface="Cambria" panose="02040503050406030204" pitchFamily="18" charset="0"/>
                <a:ea typeface="Cambria" panose="02040503050406030204" pitchFamily="18" charset="0"/>
              </a:rPr>
              <a:t> transmitter/receiver. </a:t>
            </a:r>
          </a:p>
          <a:p>
            <a:pPr marL="182563" indent="-182563" algn="just">
              <a:buFont typeface="Arial" panose="020B0604020202020204" pitchFamily="34" charset="0"/>
              <a:buChar char="•"/>
            </a:pPr>
            <a:endParaRPr lang="en-IN" sz="1600" dirty="0">
              <a:latin typeface="Cambria" panose="02040503050406030204" pitchFamily="18" charset="0"/>
              <a:ea typeface="Cambria" panose="02040503050406030204" pitchFamily="18" charset="0"/>
            </a:endParaRPr>
          </a:p>
          <a:p>
            <a:pPr marL="182563" indent="-182563" algn="just">
              <a:buFont typeface="Arial" panose="020B0604020202020204" pitchFamily="34" charset="0"/>
              <a:buChar char="•"/>
            </a:pPr>
            <a:r>
              <a:rPr lang="en-IN" sz="1600" dirty="0">
                <a:latin typeface="Cambria" panose="02040503050406030204" pitchFamily="18" charset="0"/>
                <a:ea typeface="Cambria" panose="02040503050406030204" pitchFamily="18" charset="0"/>
              </a:rPr>
              <a:t>Cellular networks use </a:t>
            </a:r>
            <a:r>
              <a:rPr lang="en-IN" sz="1600" dirty="0">
                <a:solidFill>
                  <a:srgbClr val="5430AA"/>
                </a:solidFill>
                <a:latin typeface="Cambria" panose="02040503050406030204" pitchFamily="18" charset="0"/>
                <a:ea typeface="Cambria" panose="02040503050406030204" pitchFamily="18" charset="0"/>
              </a:rPr>
              <a:t>low</a:t>
            </a:r>
            <a:r>
              <a:rPr lang="en-IN" sz="1600" dirty="0">
                <a:latin typeface="Cambria" panose="02040503050406030204" pitchFamily="18" charset="0"/>
                <a:ea typeface="Cambria" panose="02040503050406030204" pitchFamily="18" charset="0"/>
              </a:rPr>
              <a:t> power, </a:t>
            </a:r>
            <a:r>
              <a:rPr lang="en-IN" sz="1600" dirty="0">
                <a:solidFill>
                  <a:srgbClr val="5430AA"/>
                </a:solidFill>
                <a:latin typeface="Cambria" panose="02040503050406030204" pitchFamily="18" charset="0"/>
                <a:ea typeface="Cambria" panose="02040503050406030204" pitchFamily="18" charset="0"/>
              </a:rPr>
              <a:t>shorter</a:t>
            </a:r>
            <a:r>
              <a:rPr lang="en-IN" sz="1600" dirty="0">
                <a:latin typeface="Cambria" panose="02040503050406030204" pitchFamily="18" charset="0"/>
                <a:ea typeface="Cambria" panose="02040503050406030204" pitchFamily="18" charset="0"/>
              </a:rPr>
              <a:t> range and </a:t>
            </a:r>
            <a:r>
              <a:rPr lang="en-IN" sz="1600" dirty="0">
                <a:solidFill>
                  <a:srgbClr val="5430AA"/>
                </a:solidFill>
                <a:latin typeface="Cambria" panose="02040503050406030204" pitchFamily="18" charset="0"/>
                <a:ea typeface="Cambria" panose="02040503050406030204" pitchFamily="18" charset="0"/>
              </a:rPr>
              <a:t>more</a:t>
            </a:r>
            <a:r>
              <a:rPr lang="en-IN" sz="1600" dirty="0">
                <a:latin typeface="Cambria" panose="02040503050406030204" pitchFamily="18" charset="0"/>
                <a:ea typeface="Cambria" panose="02040503050406030204" pitchFamily="18" charset="0"/>
              </a:rPr>
              <a:t> </a:t>
            </a:r>
            <a:r>
              <a:rPr lang="en-IN" sz="1600" dirty="0">
                <a:solidFill>
                  <a:srgbClr val="5430AA"/>
                </a:solidFill>
                <a:latin typeface="Cambria" panose="02040503050406030204" pitchFamily="18" charset="0"/>
                <a:ea typeface="Cambria" panose="02040503050406030204" pitchFamily="18" charset="0"/>
              </a:rPr>
              <a:t>transmitters</a:t>
            </a:r>
            <a:r>
              <a:rPr lang="en-IN" sz="1600" dirty="0">
                <a:latin typeface="Cambria" panose="02040503050406030204" pitchFamily="18" charset="0"/>
                <a:ea typeface="Cambria" panose="02040503050406030204" pitchFamily="18" charset="0"/>
              </a:rPr>
              <a:t> for data transmission.</a:t>
            </a:r>
            <a:endParaRPr lang="en-IN" sz="1600" dirty="0"/>
          </a:p>
        </p:txBody>
      </p:sp>
    </p:spTree>
    <p:extLst>
      <p:ext uri="{BB962C8B-B14F-4D97-AF65-F5344CB8AC3E}">
        <p14:creationId xmlns:p14="http://schemas.microsoft.com/office/powerpoint/2010/main" xmlns="" val="2406985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038" y="4750"/>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pic>
        <p:nvPicPr>
          <p:cNvPr id="68" name="Google Shape;68;p15"/>
          <p:cNvPicPr preferRelativeResize="0"/>
          <p:nvPr/>
        </p:nvPicPr>
        <p:blipFill>
          <a:blip r:embed="rId5">
            <a:alphaModFix/>
          </a:blip>
          <a:stretch>
            <a:fillRect/>
          </a:stretch>
        </p:blipFill>
        <p:spPr>
          <a:xfrm>
            <a:off x="7363438" y="148588"/>
            <a:ext cx="1495425" cy="371475"/>
          </a:xfrm>
          <a:prstGeom prst="rect">
            <a:avLst/>
          </a:prstGeom>
          <a:noFill/>
          <a:ln>
            <a:noFill/>
          </a:ln>
        </p:spPr>
      </p:pic>
      <p:sp>
        <p:nvSpPr>
          <p:cNvPr id="69" name="Google Shape;69;p15"/>
          <p:cNvSpPr txBox="1"/>
          <p:nvPr/>
        </p:nvSpPr>
        <p:spPr>
          <a:xfrm>
            <a:off x="184936" y="95413"/>
            <a:ext cx="7200000" cy="540000"/>
          </a:xfrm>
          <a:prstGeom prst="rect">
            <a:avLst/>
          </a:prstGeom>
          <a:noFill/>
          <a:ln>
            <a:noFill/>
          </a:ln>
        </p:spPr>
        <p:txBody>
          <a:bodyPr spcFirstLastPara="1" wrap="square" lIns="91425" tIns="91425" rIns="91425" bIns="91425" anchor="t" anchorCtr="0">
            <a:spAutoFit/>
          </a:bodyPr>
          <a:lstStyle/>
          <a:p>
            <a:pPr lvl="0"/>
            <a:r>
              <a:rPr lang="en-US" sz="2300" dirty="0">
                <a:solidFill>
                  <a:srgbClr val="00A4B6"/>
                </a:solidFill>
                <a:latin typeface="Cambria" panose="02040503050406030204" pitchFamily="18" charset="0"/>
                <a:ea typeface="Cambria" panose="02040503050406030204" pitchFamily="18" charset="0"/>
                <a:cs typeface="Proxima Nova"/>
                <a:sym typeface="Proxima Nova"/>
              </a:rPr>
              <a:t>Cellular System</a:t>
            </a:r>
            <a:endParaRPr sz="2300" dirty="0">
              <a:solidFill>
                <a:srgbClr val="00A4B6"/>
              </a:solidFill>
              <a:latin typeface="Cambria" panose="02040503050406030204" pitchFamily="18" charset="0"/>
              <a:ea typeface="Cambria" panose="02040503050406030204" pitchFamily="18" charset="0"/>
              <a:cs typeface="Proxima Nova"/>
              <a:sym typeface="Proxima Nova"/>
            </a:endParaRPr>
          </a:p>
        </p:txBody>
      </p:sp>
      <p:pic>
        <p:nvPicPr>
          <p:cNvPr id="8" name="Google Shape;85;p18">
            <a:extLst>
              <a:ext uri="{FF2B5EF4-FFF2-40B4-BE49-F238E27FC236}">
                <a16:creationId xmlns:a16="http://schemas.microsoft.com/office/drawing/2014/main" xmlns="" id="{3F5C362A-82A5-D4B3-B375-1D8FD8E4F6CC}"/>
              </a:ext>
            </a:extLst>
          </p:cNvPr>
          <p:cNvPicPr/>
          <p:nvPr/>
        </p:nvPicPr>
        <p:blipFill>
          <a:blip r:embed="rId6"/>
          <a:stretch/>
        </p:blipFill>
        <p:spPr>
          <a:xfrm>
            <a:off x="184935" y="726076"/>
            <a:ext cx="8749837" cy="4268836"/>
          </a:xfrm>
          <a:prstGeom prst="rect">
            <a:avLst/>
          </a:prstGeom>
          <a:ln>
            <a:noFill/>
          </a:ln>
        </p:spPr>
      </p:pic>
    </p:spTree>
    <p:extLst>
      <p:ext uri="{BB962C8B-B14F-4D97-AF65-F5344CB8AC3E}">
        <p14:creationId xmlns:p14="http://schemas.microsoft.com/office/powerpoint/2010/main" xmlns="" val="32905513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038" y="4750"/>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pic>
        <p:nvPicPr>
          <p:cNvPr id="68" name="Google Shape;68;p15"/>
          <p:cNvPicPr preferRelativeResize="0"/>
          <p:nvPr/>
        </p:nvPicPr>
        <p:blipFill>
          <a:blip r:embed="rId5">
            <a:alphaModFix/>
          </a:blip>
          <a:stretch>
            <a:fillRect/>
          </a:stretch>
        </p:blipFill>
        <p:spPr>
          <a:xfrm>
            <a:off x="7363438" y="148588"/>
            <a:ext cx="1495425" cy="371475"/>
          </a:xfrm>
          <a:prstGeom prst="rect">
            <a:avLst/>
          </a:prstGeom>
          <a:noFill/>
          <a:ln>
            <a:noFill/>
          </a:ln>
        </p:spPr>
      </p:pic>
      <p:sp>
        <p:nvSpPr>
          <p:cNvPr id="69" name="Google Shape;69;p15"/>
          <p:cNvSpPr txBox="1"/>
          <p:nvPr/>
        </p:nvSpPr>
        <p:spPr>
          <a:xfrm>
            <a:off x="184936" y="95413"/>
            <a:ext cx="7200000" cy="540000"/>
          </a:xfrm>
          <a:prstGeom prst="rect">
            <a:avLst/>
          </a:prstGeom>
          <a:noFill/>
          <a:ln>
            <a:noFill/>
          </a:ln>
        </p:spPr>
        <p:txBody>
          <a:bodyPr spcFirstLastPara="1" wrap="square" lIns="91425" tIns="91425" rIns="91425" bIns="91425" anchor="t" anchorCtr="0">
            <a:spAutoFit/>
          </a:bodyPr>
          <a:lstStyle/>
          <a:p>
            <a:pPr lvl="0"/>
            <a:r>
              <a:rPr lang="en-US" sz="2300" dirty="0">
                <a:solidFill>
                  <a:srgbClr val="00A4B6"/>
                </a:solidFill>
                <a:latin typeface="Cambria" panose="02040503050406030204" pitchFamily="18" charset="0"/>
                <a:ea typeface="Cambria" panose="02040503050406030204" pitchFamily="18" charset="0"/>
                <a:cs typeface="Proxima Nova"/>
                <a:sym typeface="Proxima Nova"/>
              </a:rPr>
              <a:t>Cellular System</a:t>
            </a:r>
            <a:endParaRPr sz="2300" dirty="0">
              <a:solidFill>
                <a:srgbClr val="00A4B6"/>
              </a:solidFill>
              <a:latin typeface="Cambria" panose="02040503050406030204" pitchFamily="18" charset="0"/>
              <a:ea typeface="Cambria" panose="02040503050406030204" pitchFamily="18" charset="0"/>
              <a:cs typeface="Proxima Nova"/>
              <a:sym typeface="Proxima Nova"/>
            </a:endParaRPr>
          </a:p>
        </p:txBody>
      </p:sp>
      <p:sp>
        <p:nvSpPr>
          <p:cNvPr id="71" name="Google Shape;71;p15"/>
          <p:cNvSpPr txBox="1"/>
          <p:nvPr/>
        </p:nvSpPr>
        <p:spPr>
          <a:xfrm>
            <a:off x="184936" y="724875"/>
            <a:ext cx="4546090" cy="2847929"/>
          </a:xfrm>
          <a:prstGeom prst="rect">
            <a:avLst/>
          </a:prstGeom>
          <a:noFill/>
          <a:ln>
            <a:noFill/>
          </a:ln>
        </p:spPr>
        <p:txBody>
          <a:bodyPr spcFirstLastPara="1" wrap="square" lIns="91425" tIns="91425" rIns="91425" bIns="91425" anchor="t" anchorCtr="0">
            <a:spAutoFit/>
          </a:bodyPr>
          <a:lstStyle/>
          <a:p>
            <a:pPr marL="285750" lvl="0" indent="-285750" algn="just">
              <a:lnSpc>
                <a:spcPct val="90000"/>
              </a:lnSpc>
              <a:spcBef>
                <a:spcPts val="1000"/>
              </a:spcBef>
              <a:buClr>
                <a:srgbClr val="5430AA"/>
              </a:buClr>
              <a:buFont typeface="Arial" panose="020B0604020202020204" pitchFamily="34" charset="0"/>
              <a:buChar char="•"/>
            </a:pPr>
            <a:r>
              <a:rPr lang="en-GB" altLang="en-US" sz="1800" kern="1200" dirty="0">
                <a:solidFill>
                  <a:srgbClr val="5430AA"/>
                </a:solidFill>
                <a:latin typeface="Cambria" panose="02040503050406030204" pitchFamily="18" charset="0"/>
                <a:ea typeface="Cambria" panose="02040503050406030204" pitchFamily="18" charset="0"/>
                <a:cs typeface="+mn-cs"/>
              </a:rPr>
              <a:t>Multiple</a:t>
            </a:r>
            <a:r>
              <a:rPr lang="en-GB" altLang="en-US" sz="1800" kern="1200" dirty="0">
                <a:solidFill>
                  <a:srgbClr val="212121"/>
                </a:solidFill>
                <a:latin typeface="Cambria" panose="02040503050406030204" pitchFamily="18" charset="0"/>
                <a:ea typeface="Cambria" panose="02040503050406030204" pitchFamily="18" charset="0"/>
                <a:cs typeface="+mn-cs"/>
              </a:rPr>
              <a:t> low power </a:t>
            </a:r>
            <a:r>
              <a:rPr lang="en-GB" altLang="en-US" sz="1800" kern="1200" dirty="0">
                <a:solidFill>
                  <a:srgbClr val="5430AA"/>
                </a:solidFill>
                <a:latin typeface="Cambria" panose="02040503050406030204" pitchFamily="18" charset="0"/>
                <a:ea typeface="Cambria" panose="02040503050406030204" pitchFamily="18" charset="0"/>
                <a:cs typeface="+mn-cs"/>
              </a:rPr>
              <a:t>transmitters</a:t>
            </a:r>
          </a:p>
          <a:p>
            <a:pPr marL="809625" lvl="1" indent="-352425" algn="just">
              <a:lnSpc>
                <a:spcPct val="90000"/>
              </a:lnSpc>
              <a:spcBef>
                <a:spcPts val="500"/>
              </a:spcBef>
              <a:buClr>
                <a:srgbClr val="5430AA"/>
              </a:buClr>
              <a:buFont typeface="Arial" panose="020B0604020202020204" pitchFamily="34" charset="0"/>
              <a:buChar char="•"/>
            </a:pPr>
            <a:r>
              <a:rPr lang="en-GB" altLang="en-US" sz="1600" kern="1200" dirty="0">
                <a:solidFill>
                  <a:srgbClr val="212121"/>
                </a:solidFill>
                <a:latin typeface="Cambria" panose="02040503050406030204" pitchFamily="18" charset="0"/>
                <a:ea typeface="Cambria" panose="02040503050406030204" pitchFamily="18" charset="0"/>
                <a:cs typeface="+mn-cs"/>
              </a:rPr>
              <a:t>100w or less</a:t>
            </a:r>
          </a:p>
          <a:p>
            <a:pPr marL="285750" lvl="0" indent="-285750" algn="just">
              <a:lnSpc>
                <a:spcPct val="90000"/>
              </a:lnSpc>
              <a:spcBef>
                <a:spcPts val="1000"/>
              </a:spcBef>
              <a:buClr>
                <a:srgbClr val="5430AA"/>
              </a:buClr>
              <a:buFont typeface="Arial" panose="020B0604020202020204" pitchFamily="34" charset="0"/>
              <a:buChar char="•"/>
            </a:pPr>
            <a:r>
              <a:rPr lang="en-GB" altLang="en-US" sz="1800" kern="1200" dirty="0">
                <a:solidFill>
                  <a:srgbClr val="212121"/>
                </a:solidFill>
                <a:latin typeface="Cambria" panose="02040503050406030204" pitchFamily="18" charset="0"/>
                <a:ea typeface="Cambria" panose="02040503050406030204" pitchFamily="18" charset="0"/>
                <a:cs typeface="+mn-cs"/>
              </a:rPr>
              <a:t>Area divided into </a:t>
            </a:r>
            <a:r>
              <a:rPr lang="en-GB" altLang="en-US" sz="1800" kern="1200" dirty="0">
                <a:solidFill>
                  <a:srgbClr val="5430AA"/>
                </a:solidFill>
                <a:latin typeface="Cambria" panose="02040503050406030204" pitchFamily="18" charset="0"/>
                <a:ea typeface="Cambria" panose="02040503050406030204" pitchFamily="18" charset="0"/>
                <a:cs typeface="+mn-cs"/>
              </a:rPr>
              <a:t>cells</a:t>
            </a:r>
          </a:p>
          <a:p>
            <a:pPr marL="809625" lvl="1" indent="-352425" algn="just">
              <a:lnSpc>
                <a:spcPct val="90000"/>
              </a:lnSpc>
              <a:spcBef>
                <a:spcPts val="500"/>
              </a:spcBef>
              <a:buClr>
                <a:srgbClr val="5430AA"/>
              </a:buClr>
              <a:buFont typeface="Arial" panose="020B0604020202020204" pitchFamily="34" charset="0"/>
              <a:buChar char="•"/>
            </a:pPr>
            <a:r>
              <a:rPr lang="en-GB" altLang="en-US" sz="1600" kern="1200" dirty="0">
                <a:solidFill>
                  <a:srgbClr val="212121"/>
                </a:solidFill>
                <a:latin typeface="Cambria" panose="02040503050406030204" pitchFamily="18" charset="0"/>
                <a:ea typeface="Cambria" panose="02040503050406030204" pitchFamily="18" charset="0"/>
                <a:cs typeface="+mn-cs"/>
              </a:rPr>
              <a:t>Each with own </a:t>
            </a:r>
            <a:r>
              <a:rPr lang="en-GB" altLang="en-US" sz="1600" kern="1200" dirty="0">
                <a:solidFill>
                  <a:srgbClr val="5430AA"/>
                </a:solidFill>
                <a:latin typeface="Cambria" panose="02040503050406030204" pitchFamily="18" charset="0"/>
                <a:ea typeface="Cambria" panose="02040503050406030204" pitchFamily="18" charset="0"/>
                <a:cs typeface="+mn-cs"/>
              </a:rPr>
              <a:t>antenna</a:t>
            </a:r>
          </a:p>
          <a:p>
            <a:pPr marL="809625" lvl="1" indent="-352425" algn="just">
              <a:lnSpc>
                <a:spcPct val="90000"/>
              </a:lnSpc>
              <a:spcBef>
                <a:spcPts val="500"/>
              </a:spcBef>
              <a:buClr>
                <a:srgbClr val="5430AA"/>
              </a:buClr>
              <a:buFont typeface="Arial" panose="020B0604020202020204" pitchFamily="34" charset="0"/>
              <a:buChar char="•"/>
            </a:pPr>
            <a:r>
              <a:rPr lang="en-GB" altLang="en-US" sz="1600" kern="1200" dirty="0">
                <a:solidFill>
                  <a:srgbClr val="212121"/>
                </a:solidFill>
                <a:latin typeface="Cambria" panose="02040503050406030204" pitchFamily="18" charset="0"/>
                <a:ea typeface="Cambria" panose="02040503050406030204" pitchFamily="18" charset="0"/>
                <a:cs typeface="+mn-cs"/>
              </a:rPr>
              <a:t>Each with own range of </a:t>
            </a:r>
            <a:r>
              <a:rPr lang="en-GB" altLang="en-US" sz="1600" kern="1200" dirty="0">
                <a:solidFill>
                  <a:srgbClr val="673BBA"/>
                </a:solidFill>
                <a:latin typeface="Cambria" panose="02040503050406030204" pitchFamily="18" charset="0"/>
                <a:ea typeface="Cambria" panose="02040503050406030204" pitchFamily="18" charset="0"/>
                <a:cs typeface="+mn-cs"/>
              </a:rPr>
              <a:t>frequencies</a:t>
            </a:r>
          </a:p>
          <a:p>
            <a:pPr marL="809625" lvl="1" indent="-352425" algn="just">
              <a:lnSpc>
                <a:spcPct val="90000"/>
              </a:lnSpc>
              <a:spcBef>
                <a:spcPts val="500"/>
              </a:spcBef>
              <a:buClr>
                <a:srgbClr val="5430AA"/>
              </a:buClr>
              <a:buFont typeface="Arial" panose="020B0604020202020204" pitchFamily="34" charset="0"/>
              <a:buChar char="•"/>
            </a:pPr>
            <a:r>
              <a:rPr lang="en-GB" altLang="en-US" sz="1600" kern="1200" dirty="0">
                <a:solidFill>
                  <a:srgbClr val="212121"/>
                </a:solidFill>
                <a:latin typeface="Cambria" panose="02040503050406030204" pitchFamily="18" charset="0"/>
                <a:ea typeface="Cambria" panose="02040503050406030204" pitchFamily="18" charset="0"/>
                <a:cs typeface="+mn-cs"/>
              </a:rPr>
              <a:t>Served by </a:t>
            </a:r>
            <a:r>
              <a:rPr lang="en-GB" altLang="en-US" sz="1600" kern="1200" dirty="0">
                <a:solidFill>
                  <a:srgbClr val="673BBA"/>
                </a:solidFill>
                <a:latin typeface="Cambria" panose="02040503050406030204" pitchFamily="18" charset="0"/>
                <a:ea typeface="Cambria" panose="02040503050406030204" pitchFamily="18" charset="0"/>
                <a:cs typeface="+mn-cs"/>
              </a:rPr>
              <a:t>Base Station (BS)</a:t>
            </a:r>
          </a:p>
          <a:p>
            <a:pPr marL="1200150" lvl="2" indent="-285750" algn="just">
              <a:lnSpc>
                <a:spcPct val="90000"/>
              </a:lnSpc>
              <a:spcBef>
                <a:spcPts val="500"/>
              </a:spcBef>
              <a:buClr>
                <a:srgbClr val="5430AA"/>
              </a:buClr>
              <a:buFont typeface="Arial" panose="020B0604020202020204" pitchFamily="34" charset="0"/>
              <a:buChar char="•"/>
            </a:pPr>
            <a:r>
              <a:rPr lang="en-GB" altLang="en-US" sz="1600" kern="1200" dirty="0">
                <a:solidFill>
                  <a:srgbClr val="212121"/>
                </a:solidFill>
                <a:latin typeface="Cambria" panose="02040503050406030204" pitchFamily="18" charset="0"/>
                <a:ea typeface="Cambria" panose="02040503050406030204" pitchFamily="18" charset="0"/>
                <a:cs typeface="+mn-cs"/>
              </a:rPr>
              <a:t>Transmitter, receiver, control unit</a:t>
            </a:r>
          </a:p>
          <a:p>
            <a:pPr marL="809625" lvl="1" indent="-352425" algn="just">
              <a:lnSpc>
                <a:spcPct val="90000"/>
              </a:lnSpc>
              <a:spcBef>
                <a:spcPts val="500"/>
              </a:spcBef>
              <a:buClr>
                <a:srgbClr val="5430AA"/>
              </a:buClr>
              <a:buFont typeface="Arial" panose="020B0604020202020204" pitchFamily="34" charset="0"/>
              <a:buChar char="•"/>
            </a:pPr>
            <a:r>
              <a:rPr lang="en-GB" altLang="en-US" sz="1600" kern="1200" dirty="0">
                <a:solidFill>
                  <a:srgbClr val="212121"/>
                </a:solidFill>
                <a:latin typeface="Cambria" panose="02040503050406030204" pitchFamily="18" charset="0"/>
                <a:ea typeface="Cambria" panose="02040503050406030204" pitchFamily="18" charset="0"/>
                <a:cs typeface="+mn-cs"/>
              </a:rPr>
              <a:t>Adjacent cells on different frequencies to </a:t>
            </a:r>
            <a:r>
              <a:rPr lang="en-GB" altLang="en-US" sz="1600" kern="1200" dirty="0">
                <a:solidFill>
                  <a:srgbClr val="673BBA"/>
                </a:solidFill>
                <a:latin typeface="Cambria" panose="02040503050406030204" pitchFamily="18" charset="0"/>
                <a:ea typeface="Cambria" panose="02040503050406030204" pitchFamily="18" charset="0"/>
                <a:cs typeface="+mn-cs"/>
              </a:rPr>
              <a:t>avoid</a:t>
            </a:r>
            <a:r>
              <a:rPr lang="en-GB" altLang="en-US" sz="1600" kern="1200" dirty="0">
                <a:solidFill>
                  <a:srgbClr val="212121"/>
                </a:solidFill>
                <a:latin typeface="Cambria" panose="02040503050406030204" pitchFamily="18" charset="0"/>
                <a:ea typeface="Cambria" panose="02040503050406030204" pitchFamily="18" charset="0"/>
                <a:cs typeface="+mn-cs"/>
              </a:rPr>
              <a:t> crosstalk</a:t>
            </a:r>
            <a:endParaRPr lang="en-IN" sz="1600" dirty="0">
              <a:latin typeface="Cambria" panose="02040503050406030204" pitchFamily="18" charset="0"/>
              <a:ea typeface="Cambria" panose="02040503050406030204" pitchFamily="18" charset="0"/>
            </a:endParaRPr>
          </a:p>
        </p:txBody>
      </p:sp>
      <p:pic>
        <p:nvPicPr>
          <p:cNvPr id="9" name="Picture 8">
            <a:extLst>
              <a:ext uri="{FF2B5EF4-FFF2-40B4-BE49-F238E27FC236}">
                <a16:creationId xmlns:a16="http://schemas.microsoft.com/office/drawing/2014/main" xmlns="" id="{E40946BD-437A-B722-10A8-CB3C534268F2}"/>
              </a:ext>
            </a:extLst>
          </p:cNvPr>
          <p:cNvPicPr>
            <a:picLocks noChangeAspect="1"/>
          </p:cNvPicPr>
          <p:nvPr/>
        </p:nvPicPr>
        <p:blipFill>
          <a:blip r:embed="rId6">
            <a:extLst>
              <a:ext uri="{28A0092B-C50C-407E-A947-70E740481C1C}">
                <a14:useLocalDpi xmlns:a14="http://schemas.microsoft.com/office/drawing/2010/main" xmlns="" val="0"/>
              </a:ext>
            </a:extLst>
          </a:blip>
          <a:stretch>
            <a:fillRect/>
          </a:stretch>
        </p:blipFill>
        <p:spPr>
          <a:xfrm>
            <a:off x="4797592" y="720100"/>
            <a:ext cx="4161472" cy="2320223"/>
          </a:xfrm>
          <a:prstGeom prst="rect">
            <a:avLst/>
          </a:prstGeom>
        </p:spPr>
      </p:pic>
      <p:sp>
        <p:nvSpPr>
          <p:cNvPr id="2" name="TextBox 1">
            <a:extLst>
              <a:ext uri="{FF2B5EF4-FFF2-40B4-BE49-F238E27FC236}">
                <a16:creationId xmlns:a16="http://schemas.microsoft.com/office/drawing/2014/main" xmlns="" id="{A5B611F9-6374-BBBA-1D04-53796A814B71}"/>
              </a:ext>
            </a:extLst>
          </p:cNvPr>
          <p:cNvSpPr txBox="1"/>
          <p:nvPr/>
        </p:nvSpPr>
        <p:spPr>
          <a:xfrm>
            <a:off x="184936" y="3758339"/>
            <a:ext cx="4557545" cy="1077218"/>
          </a:xfrm>
          <a:prstGeom prst="rect">
            <a:avLst/>
          </a:prstGeom>
          <a:noFill/>
        </p:spPr>
        <p:txBody>
          <a:bodyPr wrap="square" rtlCol="0">
            <a:spAutoFit/>
          </a:bodyPr>
          <a:lstStyle/>
          <a:p>
            <a:pPr marL="285750" indent="-285750">
              <a:buFont typeface="Arial" panose="020B0604020202020204" pitchFamily="34" charset="0"/>
              <a:buChar char="•"/>
            </a:pPr>
            <a:r>
              <a:rPr lang="en-IN" sz="1600" kern="1200" dirty="0">
                <a:solidFill>
                  <a:srgbClr val="673BBA"/>
                </a:solidFill>
                <a:latin typeface="Cambria" panose="02040503050406030204" pitchFamily="18" charset="0"/>
                <a:ea typeface="Cambria" panose="02040503050406030204" pitchFamily="18" charset="0"/>
                <a:cs typeface="+mn-cs"/>
              </a:rPr>
              <a:t>MS </a:t>
            </a:r>
            <a:r>
              <a:rPr lang="en-IN" sz="1600" dirty="0">
                <a:latin typeface="Cambria" panose="02040503050406030204" pitchFamily="18" charset="0"/>
                <a:ea typeface="Cambria" panose="02040503050406030204" pitchFamily="18" charset="0"/>
              </a:rPr>
              <a:t>– </a:t>
            </a:r>
            <a:r>
              <a:rPr lang="en-IN" sz="1600" kern="1200" dirty="0">
                <a:solidFill>
                  <a:schemeClr val="tx1"/>
                </a:solidFill>
                <a:latin typeface="Cambria" panose="02040503050406030204" pitchFamily="18" charset="0"/>
                <a:ea typeface="Cambria" panose="02040503050406030204" pitchFamily="18" charset="0"/>
                <a:cs typeface="+mn-cs"/>
              </a:rPr>
              <a:t>Mobile Station </a:t>
            </a:r>
          </a:p>
          <a:p>
            <a:pPr marL="285750" indent="-285750">
              <a:buFont typeface="Arial" panose="020B0604020202020204" pitchFamily="34" charset="0"/>
              <a:buChar char="•"/>
            </a:pPr>
            <a:r>
              <a:rPr lang="en-IN" sz="1600" kern="1200" dirty="0">
                <a:solidFill>
                  <a:srgbClr val="673BBA"/>
                </a:solidFill>
                <a:latin typeface="Cambria" panose="02040503050406030204" pitchFamily="18" charset="0"/>
                <a:ea typeface="Cambria" panose="02040503050406030204" pitchFamily="18" charset="0"/>
                <a:cs typeface="+mn-cs"/>
              </a:rPr>
              <a:t>MSC</a:t>
            </a:r>
            <a:r>
              <a:rPr lang="en-IN" sz="1600" dirty="0">
                <a:latin typeface="Cambria" panose="02040503050406030204" pitchFamily="18" charset="0"/>
                <a:ea typeface="Cambria" panose="02040503050406030204" pitchFamily="18" charset="0"/>
              </a:rPr>
              <a:t> – Mobile Switching Centre</a:t>
            </a:r>
          </a:p>
          <a:p>
            <a:pPr marL="285750" indent="-285750">
              <a:buFont typeface="Arial" panose="020B0604020202020204" pitchFamily="34" charset="0"/>
              <a:buChar char="•"/>
            </a:pPr>
            <a:r>
              <a:rPr lang="en-IN" sz="1600" kern="1200" dirty="0">
                <a:solidFill>
                  <a:srgbClr val="673BBA"/>
                </a:solidFill>
                <a:latin typeface="Cambria" panose="02040503050406030204" pitchFamily="18" charset="0"/>
                <a:ea typeface="Cambria" panose="02040503050406030204" pitchFamily="18" charset="0"/>
                <a:cs typeface="+mn-cs"/>
              </a:rPr>
              <a:t>HLR </a:t>
            </a:r>
            <a:r>
              <a:rPr lang="en-IN" sz="1600" dirty="0">
                <a:latin typeface="Cambria" panose="02040503050406030204" pitchFamily="18" charset="0"/>
                <a:ea typeface="Cambria" panose="02040503050406030204" pitchFamily="18" charset="0"/>
              </a:rPr>
              <a:t>– Home location register</a:t>
            </a:r>
          </a:p>
          <a:p>
            <a:pPr marL="285750" indent="-285750">
              <a:buFont typeface="Arial" panose="020B0604020202020204" pitchFamily="34" charset="0"/>
              <a:buChar char="•"/>
            </a:pPr>
            <a:r>
              <a:rPr lang="en-IN" sz="1600" kern="1200" dirty="0">
                <a:solidFill>
                  <a:srgbClr val="673BBA"/>
                </a:solidFill>
                <a:latin typeface="Cambria" panose="02040503050406030204" pitchFamily="18" charset="0"/>
                <a:ea typeface="Cambria" panose="02040503050406030204" pitchFamily="18" charset="0"/>
                <a:cs typeface="+mn-cs"/>
              </a:rPr>
              <a:t>VLR</a:t>
            </a:r>
            <a:r>
              <a:rPr lang="en-IN" sz="1600" dirty="0">
                <a:latin typeface="Cambria" panose="02040503050406030204" pitchFamily="18" charset="0"/>
                <a:ea typeface="Cambria" panose="02040503050406030204" pitchFamily="18" charset="0"/>
              </a:rPr>
              <a:t> – Visitor location register</a:t>
            </a:r>
          </a:p>
        </p:txBody>
      </p:sp>
    </p:spTree>
    <p:extLst>
      <p:ext uri="{BB962C8B-B14F-4D97-AF65-F5344CB8AC3E}">
        <p14:creationId xmlns:p14="http://schemas.microsoft.com/office/powerpoint/2010/main" xmlns="" val="8807308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pic>
        <p:nvPicPr>
          <p:cNvPr id="219" name="Google Shape;219;p26"/>
          <p:cNvPicPr preferRelativeResize="0"/>
          <p:nvPr/>
        </p:nvPicPr>
        <p:blipFill>
          <a:blip r:embed="rId3">
            <a:alphaModFix/>
          </a:blip>
          <a:stretch>
            <a:fillRect/>
          </a:stretch>
        </p:blipFill>
        <p:spPr>
          <a:xfrm>
            <a:off x="0" y="0"/>
            <a:ext cx="9144000" cy="5139333"/>
          </a:xfrm>
          <a:prstGeom prst="rect">
            <a:avLst/>
          </a:prstGeom>
          <a:noFill/>
          <a:ln>
            <a:noFill/>
          </a:ln>
        </p:spPr>
      </p:pic>
      <p:pic>
        <p:nvPicPr>
          <p:cNvPr id="220" name="Google Shape;220;p26"/>
          <p:cNvPicPr preferRelativeResize="0"/>
          <p:nvPr/>
        </p:nvPicPr>
        <p:blipFill>
          <a:blip r:embed="rId4">
            <a:alphaModFix/>
          </a:blip>
          <a:stretch>
            <a:fillRect/>
          </a:stretch>
        </p:blipFill>
        <p:spPr>
          <a:xfrm>
            <a:off x="4763" y="4750"/>
            <a:ext cx="9134475" cy="5133975"/>
          </a:xfrm>
          <a:prstGeom prst="rect">
            <a:avLst/>
          </a:prstGeom>
          <a:noFill/>
          <a:ln>
            <a:noFill/>
          </a:ln>
        </p:spPr>
      </p:pic>
      <p:sp>
        <p:nvSpPr>
          <p:cNvPr id="221" name="Google Shape;221;p26"/>
          <p:cNvSpPr txBox="1"/>
          <p:nvPr/>
        </p:nvSpPr>
        <p:spPr>
          <a:xfrm>
            <a:off x="312076" y="880252"/>
            <a:ext cx="6142967" cy="1661963"/>
          </a:xfrm>
          <a:prstGeom prst="rect">
            <a:avLst/>
          </a:prstGeom>
          <a:noFill/>
          <a:ln>
            <a:noFill/>
          </a:ln>
        </p:spPr>
        <p:txBody>
          <a:bodyPr spcFirstLastPara="1" wrap="square" lIns="91425" tIns="91425" rIns="91425" bIns="91425" anchor="t" anchorCtr="0">
            <a:spAutoFit/>
          </a:bodyPr>
          <a:lstStyle/>
          <a:p>
            <a:pPr lvl="0"/>
            <a:r>
              <a:rPr lang="en-IN" sz="4800" b="1" dirty="0">
                <a:solidFill>
                  <a:schemeClr val="dk2"/>
                </a:solidFill>
                <a:latin typeface="Proxima Nova"/>
                <a:ea typeface="Proxima Nova"/>
                <a:cs typeface="Proxima Nova"/>
                <a:sym typeface="Proxima Nova"/>
              </a:rPr>
              <a:t>Hexagonal Geometry Cell</a:t>
            </a:r>
          </a:p>
        </p:txBody>
      </p:sp>
      <p:pic>
        <p:nvPicPr>
          <p:cNvPr id="225" name="Google Shape;225;p26"/>
          <p:cNvPicPr preferRelativeResize="0"/>
          <p:nvPr/>
        </p:nvPicPr>
        <p:blipFill>
          <a:blip r:embed="rId5">
            <a:alphaModFix/>
          </a:blip>
          <a:stretch>
            <a:fillRect/>
          </a:stretch>
        </p:blipFill>
        <p:spPr>
          <a:xfrm>
            <a:off x="7363438" y="148588"/>
            <a:ext cx="1495425" cy="371475"/>
          </a:xfrm>
          <a:prstGeom prst="rect">
            <a:avLst/>
          </a:prstGeom>
          <a:noFill/>
          <a:ln>
            <a:noFill/>
          </a:ln>
        </p:spPr>
      </p:pic>
    </p:spTree>
    <p:extLst>
      <p:ext uri="{BB962C8B-B14F-4D97-AF65-F5344CB8AC3E}">
        <p14:creationId xmlns:p14="http://schemas.microsoft.com/office/powerpoint/2010/main" xmlns="" val="20068613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038" y="4750"/>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pic>
        <p:nvPicPr>
          <p:cNvPr id="68" name="Google Shape;68;p15"/>
          <p:cNvPicPr preferRelativeResize="0"/>
          <p:nvPr/>
        </p:nvPicPr>
        <p:blipFill>
          <a:blip r:embed="rId5">
            <a:alphaModFix/>
          </a:blip>
          <a:stretch>
            <a:fillRect/>
          </a:stretch>
        </p:blipFill>
        <p:spPr>
          <a:xfrm>
            <a:off x="7363438" y="148588"/>
            <a:ext cx="1495425" cy="371475"/>
          </a:xfrm>
          <a:prstGeom prst="rect">
            <a:avLst/>
          </a:prstGeom>
          <a:noFill/>
          <a:ln>
            <a:noFill/>
          </a:ln>
        </p:spPr>
      </p:pic>
      <p:sp>
        <p:nvSpPr>
          <p:cNvPr id="69" name="Google Shape;69;p15"/>
          <p:cNvSpPr txBox="1"/>
          <p:nvPr/>
        </p:nvSpPr>
        <p:spPr>
          <a:xfrm>
            <a:off x="184936" y="95413"/>
            <a:ext cx="7200000" cy="540000"/>
          </a:xfrm>
          <a:prstGeom prst="rect">
            <a:avLst/>
          </a:prstGeom>
          <a:noFill/>
          <a:ln>
            <a:noFill/>
          </a:ln>
        </p:spPr>
        <p:txBody>
          <a:bodyPr spcFirstLastPara="1" wrap="square" lIns="91425" tIns="91425" rIns="91425" bIns="91425" anchor="t" anchorCtr="0">
            <a:spAutoFit/>
          </a:bodyPr>
          <a:lstStyle/>
          <a:p>
            <a:pPr lvl="0"/>
            <a:r>
              <a:rPr lang="en-US" sz="2300" dirty="0">
                <a:solidFill>
                  <a:srgbClr val="00A4B6"/>
                </a:solidFill>
                <a:latin typeface="Cambria" panose="02040503050406030204" pitchFamily="18" charset="0"/>
                <a:ea typeface="Cambria" panose="02040503050406030204" pitchFamily="18" charset="0"/>
                <a:cs typeface="Proxima Nova"/>
                <a:sym typeface="Proxima Nova"/>
              </a:rPr>
              <a:t>Hexagonal Geometry Cell</a:t>
            </a:r>
            <a:endParaRPr sz="2300" dirty="0">
              <a:solidFill>
                <a:srgbClr val="00A4B6"/>
              </a:solidFill>
              <a:latin typeface="Cambria" panose="02040503050406030204" pitchFamily="18" charset="0"/>
              <a:ea typeface="Cambria" panose="02040503050406030204" pitchFamily="18" charset="0"/>
              <a:cs typeface="Proxima Nova"/>
              <a:sym typeface="Proxima Nova"/>
            </a:endParaRPr>
          </a:p>
        </p:txBody>
      </p:sp>
      <p:pic>
        <p:nvPicPr>
          <p:cNvPr id="9" name="Picture 8">
            <a:extLst>
              <a:ext uri="{FF2B5EF4-FFF2-40B4-BE49-F238E27FC236}">
                <a16:creationId xmlns:a16="http://schemas.microsoft.com/office/drawing/2014/main" xmlns="" id="{E231F930-5170-95B0-F578-471BACD061E5}"/>
              </a:ext>
            </a:extLst>
          </p:cNvPr>
          <p:cNvPicPr>
            <a:picLocks noChangeAspect="1"/>
          </p:cNvPicPr>
          <p:nvPr/>
        </p:nvPicPr>
        <p:blipFill>
          <a:blip r:embed="rId6">
            <a:duotone>
              <a:prstClr val="black"/>
              <a:srgbClr val="D9C3A5">
                <a:tint val="50000"/>
                <a:satMod val="180000"/>
              </a:srgbClr>
            </a:duotone>
          </a:blip>
          <a:stretch>
            <a:fillRect/>
          </a:stretch>
        </p:blipFill>
        <p:spPr>
          <a:xfrm>
            <a:off x="6347263" y="736043"/>
            <a:ext cx="2644716" cy="2061401"/>
          </a:xfrm>
          <a:prstGeom prst="rect">
            <a:avLst/>
          </a:prstGeom>
        </p:spPr>
      </p:pic>
      <p:pic>
        <p:nvPicPr>
          <p:cNvPr id="11" name="Picture 10">
            <a:extLst>
              <a:ext uri="{FF2B5EF4-FFF2-40B4-BE49-F238E27FC236}">
                <a16:creationId xmlns:a16="http://schemas.microsoft.com/office/drawing/2014/main" xmlns="" id="{9EC601AE-3DCF-EAA4-768A-FDAC4BB15BC6}"/>
              </a:ext>
            </a:extLst>
          </p:cNvPr>
          <p:cNvPicPr>
            <a:picLocks noChangeAspect="1"/>
          </p:cNvPicPr>
          <p:nvPr/>
        </p:nvPicPr>
        <p:blipFill>
          <a:blip r:embed="rId7">
            <a:duotone>
              <a:schemeClr val="accent2">
                <a:shade val="45000"/>
                <a:satMod val="135000"/>
              </a:schemeClr>
              <a:prstClr val="white"/>
            </a:duotone>
          </a:blip>
          <a:stretch>
            <a:fillRect/>
          </a:stretch>
        </p:blipFill>
        <p:spPr>
          <a:xfrm>
            <a:off x="6454006" y="2898074"/>
            <a:ext cx="2248292" cy="1910662"/>
          </a:xfrm>
          <a:prstGeom prst="rect">
            <a:avLst/>
          </a:prstGeom>
        </p:spPr>
      </p:pic>
      <p:sp>
        <p:nvSpPr>
          <p:cNvPr id="2" name="TextBox 1">
            <a:extLst>
              <a:ext uri="{FF2B5EF4-FFF2-40B4-BE49-F238E27FC236}">
                <a16:creationId xmlns:a16="http://schemas.microsoft.com/office/drawing/2014/main" xmlns="" id="{62157F5B-DC37-F645-C12A-F2F77811444C}"/>
              </a:ext>
            </a:extLst>
          </p:cNvPr>
          <p:cNvSpPr txBox="1"/>
          <p:nvPr/>
        </p:nvSpPr>
        <p:spPr>
          <a:xfrm>
            <a:off x="116237" y="679582"/>
            <a:ext cx="6222570" cy="4314001"/>
          </a:xfrm>
          <a:prstGeom prst="rect">
            <a:avLst/>
          </a:prstGeom>
          <a:noFill/>
        </p:spPr>
        <p:txBody>
          <a:bodyPr wrap="square" rtlCol="0">
            <a:spAutoFit/>
          </a:bodyPr>
          <a:lstStyle/>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r>
              <a:rPr kumimoji="0" lang="en-GB" altLang="en-US" sz="1600" b="1"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cs typeface="+mn-cs"/>
              </a:rPr>
              <a:t>Square</a:t>
            </a:r>
          </a:p>
          <a:p>
            <a:pPr marL="809625" marR="0" lvl="1" indent="-352425" algn="just" defTabSz="914400" rtl="0" eaLnBrk="1" fontAlgn="auto" latinLnBrk="0" hangingPunct="1">
              <a:lnSpc>
                <a:spcPct val="90000"/>
              </a:lnSpc>
              <a:spcBef>
                <a:spcPts val="500"/>
              </a:spcBef>
              <a:spcAft>
                <a:spcPts val="0"/>
              </a:spcAft>
              <a:buClr>
                <a:srgbClr val="5430AA"/>
              </a:buClr>
              <a:buSzTx/>
              <a:buFont typeface="Wingdings 3" panose="05040102010807070707" pitchFamily="18" charset="2"/>
              <a:buChar char=""/>
              <a:tabLst/>
              <a:defRPr/>
            </a:pPr>
            <a:r>
              <a:rPr kumimoji="0" lang="en-GB" altLang="en-US" sz="16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cs typeface="+mn-cs"/>
              </a:rPr>
              <a:t>Width </a:t>
            </a:r>
            <a:r>
              <a:rPr kumimoji="0" lang="en-GB" altLang="en-US" sz="1600" b="0" i="1"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cs typeface="+mn-cs"/>
              </a:rPr>
              <a:t>d</a:t>
            </a:r>
            <a:r>
              <a:rPr kumimoji="0" lang="en-GB" altLang="en-US" sz="16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cs typeface="+mn-cs"/>
              </a:rPr>
              <a:t> cell has four neighbours at distance </a:t>
            </a:r>
            <a:r>
              <a:rPr kumimoji="0" lang="en-GB" altLang="en-US" sz="1600" b="0" i="1"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cs typeface="+mn-cs"/>
              </a:rPr>
              <a:t>d</a:t>
            </a:r>
            <a:r>
              <a:rPr kumimoji="0" lang="en-GB" altLang="en-US" sz="16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cs typeface="+mn-cs"/>
              </a:rPr>
              <a:t> and four at distance </a:t>
            </a:r>
            <a:r>
              <a:rPr lang="en-GB" altLang="en-US" sz="1600" i="1" kern="1200" dirty="0">
                <a:solidFill>
                  <a:srgbClr val="5430AA"/>
                </a:solidFill>
                <a:latin typeface="Cambria" panose="02040503050406030204" pitchFamily="18" charset="0"/>
                <a:ea typeface="Cambria" panose="02040503050406030204" pitchFamily="18" charset="0"/>
                <a:cs typeface="+mn-cs"/>
              </a:rPr>
              <a:t>1.414</a:t>
            </a:r>
            <a:r>
              <a:rPr kumimoji="0" lang="en-GB" altLang="en-US" sz="16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cs typeface="+mn-cs"/>
              </a:rPr>
              <a:t> </a:t>
            </a:r>
            <a:r>
              <a:rPr kumimoji="0" lang="en-GB" altLang="en-US" sz="1600" b="0" i="1"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cs typeface="+mn-cs"/>
              </a:rPr>
              <a:t>d</a:t>
            </a:r>
          </a:p>
          <a:p>
            <a:pPr marL="809625" marR="0" lvl="1" indent="-352425" algn="just" defTabSz="914400" rtl="0" eaLnBrk="1" fontAlgn="auto" latinLnBrk="0" hangingPunct="1">
              <a:lnSpc>
                <a:spcPct val="90000"/>
              </a:lnSpc>
              <a:spcBef>
                <a:spcPts val="500"/>
              </a:spcBef>
              <a:spcAft>
                <a:spcPts val="0"/>
              </a:spcAft>
              <a:buClr>
                <a:srgbClr val="5430AA"/>
              </a:buClr>
              <a:buSzTx/>
              <a:buFont typeface="Wingdings 3" panose="05040102010807070707" pitchFamily="18" charset="2"/>
              <a:buChar char=""/>
              <a:tabLst/>
              <a:defRPr/>
            </a:pPr>
            <a:r>
              <a:rPr kumimoji="0" lang="en-GB" altLang="en-US" sz="16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cs typeface="+mn-cs"/>
              </a:rPr>
              <a:t>However</a:t>
            </a:r>
            <a:r>
              <a:rPr kumimoji="0" lang="en-GB" altLang="en-US" sz="1600" b="0" i="1"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cs typeface="+mn-cs"/>
              </a:rPr>
              <a:t>, </a:t>
            </a:r>
            <a:r>
              <a:rPr kumimoji="0" lang="en-GB" altLang="en-US" sz="16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cs typeface="+mn-cs"/>
              </a:rPr>
              <a:t>this geometry is not ideal</a:t>
            </a:r>
            <a:endParaRPr kumimoji="0" lang="en-GB" altLang="en-US" sz="1600" b="0" i="1"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cs typeface="+mn-cs"/>
            </a:endParaRPr>
          </a:p>
          <a:p>
            <a:pPr marL="809625" marR="0" lvl="1" indent="-352425" algn="just" defTabSz="914400" rtl="0" eaLnBrk="1" fontAlgn="auto" latinLnBrk="0" hangingPunct="1">
              <a:lnSpc>
                <a:spcPct val="90000"/>
              </a:lnSpc>
              <a:spcBef>
                <a:spcPts val="500"/>
              </a:spcBef>
              <a:spcAft>
                <a:spcPts val="0"/>
              </a:spcAft>
              <a:buClr>
                <a:srgbClr val="5430AA"/>
              </a:buClr>
              <a:buSzTx/>
              <a:buFont typeface="Wingdings 3" panose="05040102010807070707" pitchFamily="18" charset="2"/>
              <a:buChar char=""/>
              <a:tabLst/>
              <a:defRPr/>
            </a:pPr>
            <a:r>
              <a:rPr kumimoji="0" lang="en-GB" altLang="en-US" sz="16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cs typeface="+mn-cs"/>
              </a:rPr>
              <a:t>Better if all adjacent antennas </a:t>
            </a:r>
            <a:r>
              <a:rPr kumimoji="0" lang="en-GB" altLang="en-US" sz="16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cs typeface="+mn-cs"/>
              </a:rPr>
              <a:t>equidistant</a:t>
            </a:r>
          </a:p>
          <a:p>
            <a:pPr marL="1143000" marR="0" lvl="2" indent="-228600" algn="just" defTabSz="914400" rtl="0" eaLnBrk="1" fontAlgn="auto" latinLnBrk="0" hangingPunct="1">
              <a:lnSpc>
                <a:spcPct val="90000"/>
              </a:lnSpc>
              <a:spcBef>
                <a:spcPts val="500"/>
              </a:spcBef>
              <a:spcAft>
                <a:spcPts val="0"/>
              </a:spcAft>
              <a:buClr>
                <a:srgbClr val="5430AA"/>
              </a:buClr>
              <a:buSzTx/>
              <a:buFont typeface="Wingdings" panose="05000000000000000000" pitchFamily="2" charset="2"/>
              <a:buChar char="§"/>
              <a:tabLst/>
              <a:defRPr/>
            </a:pPr>
            <a:r>
              <a:rPr kumimoji="0" lang="en-GB" altLang="en-US" sz="16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cs typeface="+mn-cs"/>
              </a:rPr>
              <a:t>Simplifies </a:t>
            </a:r>
            <a:r>
              <a:rPr kumimoji="0" lang="en-GB" altLang="en-US" sz="16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cs typeface="+mn-cs"/>
              </a:rPr>
              <a:t>choosing</a:t>
            </a:r>
            <a:r>
              <a:rPr kumimoji="0" lang="en-GB" altLang="en-US" sz="16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cs typeface="+mn-cs"/>
              </a:rPr>
              <a:t> and </a:t>
            </a:r>
            <a:r>
              <a:rPr kumimoji="0" lang="en-GB" altLang="en-US" sz="16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cs typeface="+mn-cs"/>
              </a:rPr>
              <a:t>switching</a:t>
            </a:r>
            <a:r>
              <a:rPr kumimoji="0" lang="en-GB" altLang="en-US" sz="16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cs typeface="+mn-cs"/>
              </a:rPr>
              <a:t> to new antenna</a:t>
            </a:r>
          </a:p>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r>
              <a:rPr kumimoji="0" lang="en-GB" altLang="en-US" sz="1600" b="1"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cs typeface="+mn-cs"/>
              </a:rPr>
              <a:t>Hexagon</a:t>
            </a:r>
          </a:p>
          <a:p>
            <a:pPr marL="809625" marR="0" lvl="1" indent="-352425" algn="just" defTabSz="914400" rtl="0" eaLnBrk="1" fontAlgn="auto" latinLnBrk="0" hangingPunct="1">
              <a:lnSpc>
                <a:spcPct val="90000"/>
              </a:lnSpc>
              <a:spcBef>
                <a:spcPts val="500"/>
              </a:spcBef>
              <a:spcAft>
                <a:spcPts val="0"/>
              </a:spcAft>
              <a:buClr>
                <a:srgbClr val="5430AA"/>
              </a:buClr>
              <a:buSzTx/>
              <a:buFont typeface="Wingdings 3" panose="05040102010807070707" pitchFamily="18" charset="2"/>
              <a:buChar char=""/>
              <a:tabLst/>
              <a:defRPr/>
            </a:pPr>
            <a:r>
              <a:rPr kumimoji="0" lang="en-GB" altLang="en-US" sz="16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cs typeface="+mn-cs"/>
              </a:rPr>
              <a:t>Provides </a:t>
            </a:r>
            <a:r>
              <a:rPr kumimoji="0" lang="en-GB" altLang="en-US" sz="16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cs typeface="+mn-cs"/>
              </a:rPr>
              <a:t>equidistant</a:t>
            </a:r>
            <a:r>
              <a:rPr kumimoji="0" lang="en-GB" altLang="en-US" sz="16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cs typeface="+mn-cs"/>
              </a:rPr>
              <a:t> antennas</a:t>
            </a:r>
          </a:p>
          <a:p>
            <a:pPr marL="809625" marR="0" lvl="1" indent="-352425" algn="just" defTabSz="914400" rtl="0" eaLnBrk="1" fontAlgn="auto" latinLnBrk="0" hangingPunct="1">
              <a:lnSpc>
                <a:spcPct val="90000"/>
              </a:lnSpc>
              <a:spcBef>
                <a:spcPts val="500"/>
              </a:spcBef>
              <a:spcAft>
                <a:spcPts val="0"/>
              </a:spcAft>
              <a:buClr>
                <a:srgbClr val="5430AA"/>
              </a:buClr>
              <a:buSzTx/>
              <a:buFont typeface="Wingdings 3" panose="05040102010807070707" pitchFamily="18" charset="2"/>
              <a:buChar char=""/>
              <a:tabLst/>
              <a:defRPr/>
            </a:pPr>
            <a:r>
              <a:rPr kumimoji="0" lang="en-GB" altLang="en-US" sz="16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cs typeface="+mn-cs"/>
              </a:rPr>
              <a:t>Radius defined as radius of </a:t>
            </a:r>
            <a:r>
              <a:rPr kumimoji="0" lang="en-GB" altLang="en-US" sz="16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cs typeface="+mn-cs"/>
              </a:rPr>
              <a:t>circum-circle</a:t>
            </a:r>
          </a:p>
          <a:p>
            <a:pPr marL="1143000" marR="0" lvl="2" indent="-228600" algn="just" defTabSz="914400" rtl="0" eaLnBrk="1" fontAlgn="auto" latinLnBrk="0" hangingPunct="1">
              <a:lnSpc>
                <a:spcPct val="90000"/>
              </a:lnSpc>
              <a:spcBef>
                <a:spcPts val="500"/>
              </a:spcBef>
              <a:spcAft>
                <a:spcPts val="0"/>
              </a:spcAft>
              <a:buClr>
                <a:srgbClr val="5430AA"/>
              </a:buClr>
              <a:buSzTx/>
              <a:buFont typeface="Wingdings" panose="05000000000000000000" pitchFamily="2" charset="2"/>
              <a:buChar char="§"/>
              <a:tabLst/>
              <a:defRPr/>
            </a:pPr>
            <a:r>
              <a:rPr kumimoji="0" lang="en-GB" altLang="en-US" sz="16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cs typeface="+mn-cs"/>
              </a:rPr>
              <a:t>Distance from centre to vertex equals </a:t>
            </a:r>
            <a:r>
              <a:rPr kumimoji="0" lang="en-GB" altLang="en-US" sz="16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cs typeface="+mn-cs"/>
              </a:rPr>
              <a:t>length of side</a:t>
            </a:r>
          </a:p>
          <a:p>
            <a:pPr marL="809625" marR="0" lvl="1" indent="-352425" algn="just" defTabSz="914400" rtl="0" eaLnBrk="1" fontAlgn="auto" latinLnBrk="0" hangingPunct="1">
              <a:lnSpc>
                <a:spcPct val="90000"/>
              </a:lnSpc>
              <a:spcBef>
                <a:spcPts val="500"/>
              </a:spcBef>
              <a:spcAft>
                <a:spcPts val="0"/>
              </a:spcAft>
              <a:buClr>
                <a:srgbClr val="5430AA"/>
              </a:buClr>
              <a:buSzTx/>
              <a:buFont typeface="Wingdings 3" panose="05040102010807070707" pitchFamily="18" charset="2"/>
              <a:buChar char=""/>
              <a:tabLst/>
              <a:defRPr/>
            </a:pPr>
            <a:r>
              <a:rPr kumimoji="0" lang="en-GB" altLang="en-US" sz="16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cs typeface="+mn-cs"/>
              </a:rPr>
              <a:t>Distance between centres of cells radius </a:t>
            </a:r>
            <a:r>
              <a:rPr kumimoji="0" lang="en-GB" altLang="en-US" sz="1600" b="0" i="1"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cs typeface="+mn-cs"/>
              </a:rPr>
              <a:t>R </a:t>
            </a:r>
            <a:r>
              <a:rPr kumimoji="0" lang="en-GB" altLang="en-US" sz="16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cs typeface="+mn-cs"/>
              </a:rPr>
              <a:t>is </a:t>
            </a:r>
            <a:r>
              <a:rPr kumimoji="0" lang="en-GB" altLang="en-US" sz="1600" b="0" i="1"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cs typeface="+mn-cs"/>
              </a:rPr>
              <a:t>R</a:t>
            </a:r>
          </a:p>
          <a:p>
            <a:pPr marL="809625" marR="0" lvl="1" indent="-352425" algn="just" defTabSz="914400" rtl="0" eaLnBrk="1" fontAlgn="auto" latinLnBrk="0" hangingPunct="1">
              <a:lnSpc>
                <a:spcPct val="90000"/>
              </a:lnSpc>
              <a:spcBef>
                <a:spcPts val="500"/>
              </a:spcBef>
              <a:spcAft>
                <a:spcPts val="0"/>
              </a:spcAft>
              <a:buClr>
                <a:srgbClr val="5430AA"/>
              </a:buClr>
              <a:buSzTx/>
              <a:buFont typeface="Wingdings 3" panose="05040102010807070707" pitchFamily="18" charset="2"/>
              <a:buChar char=""/>
              <a:tabLst/>
              <a:defRPr/>
            </a:pPr>
            <a:r>
              <a:rPr kumimoji="0" lang="en-GB" altLang="en-US" sz="16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cs typeface="+mn-cs"/>
              </a:rPr>
              <a:t>Not</a:t>
            </a:r>
            <a:r>
              <a:rPr kumimoji="0" lang="en-GB" altLang="en-US" sz="16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cs typeface="+mn-cs"/>
              </a:rPr>
              <a:t> always </a:t>
            </a:r>
            <a:r>
              <a:rPr kumimoji="0" lang="en-GB" altLang="en-US" sz="16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cs typeface="+mn-cs"/>
              </a:rPr>
              <a:t>precise</a:t>
            </a:r>
            <a:r>
              <a:rPr kumimoji="0" lang="en-GB" altLang="en-US" sz="16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cs typeface="+mn-cs"/>
              </a:rPr>
              <a:t> hexagons</a:t>
            </a:r>
          </a:p>
          <a:p>
            <a:pPr marL="1143000" marR="0" lvl="2" indent="-228600" algn="just" defTabSz="914400" rtl="0" eaLnBrk="1" fontAlgn="auto" latinLnBrk="0" hangingPunct="1">
              <a:lnSpc>
                <a:spcPct val="90000"/>
              </a:lnSpc>
              <a:spcBef>
                <a:spcPts val="500"/>
              </a:spcBef>
              <a:spcAft>
                <a:spcPts val="0"/>
              </a:spcAft>
              <a:buClr>
                <a:srgbClr val="5430AA"/>
              </a:buClr>
              <a:buSzTx/>
              <a:buFont typeface="Wingdings" panose="05000000000000000000" pitchFamily="2" charset="2"/>
              <a:buChar char="§"/>
              <a:tabLst/>
              <a:defRPr/>
            </a:pPr>
            <a:r>
              <a:rPr kumimoji="0" lang="en-GB" altLang="en-US" sz="16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cs typeface="+mn-cs"/>
              </a:rPr>
              <a:t>Topographical</a:t>
            </a:r>
            <a:r>
              <a:rPr kumimoji="0" lang="en-GB" altLang="en-US" sz="16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cs typeface="+mn-cs"/>
              </a:rPr>
              <a:t> limitations</a:t>
            </a:r>
          </a:p>
          <a:p>
            <a:pPr marL="1143000" marR="0" lvl="2" indent="-228600" algn="just" defTabSz="914400" rtl="0" eaLnBrk="1" fontAlgn="auto" latinLnBrk="0" hangingPunct="1">
              <a:lnSpc>
                <a:spcPct val="90000"/>
              </a:lnSpc>
              <a:spcBef>
                <a:spcPts val="500"/>
              </a:spcBef>
              <a:spcAft>
                <a:spcPts val="0"/>
              </a:spcAft>
              <a:buClr>
                <a:srgbClr val="5430AA"/>
              </a:buClr>
              <a:buSzTx/>
              <a:buFont typeface="Wingdings" panose="05000000000000000000" pitchFamily="2" charset="2"/>
              <a:buChar char="§"/>
              <a:tabLst/>
              <a:defRPr/>
            </a:pPr>
            <a:r>
              <a:rPr kumimoji="0" lang="en-GB" altLang="en-US" sz="16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cs typeface="+mn-cs"/>
              </a:rPr>
              <a:t>Local </a:t>
            </a:r>
            <a:r>
              <a:rPr kumimoji="0" lang="en-GB" altLang="en-US" sz="16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cs typeface="+mn-cs"/>
              </a:rPr>
              <a:t>signal</a:t>
            </a:r>
            <a:r>
              <a:rPr kumimoji="0" lang="en-GB" altLang="en-US" sz="16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cs typeface="+mn-cs"/>
              </a:rPr>
              <a:t> </a:t>
            </a:r>
            <a:r>
              <a:rPr kumimoji="0" lang="en-GB" altLang="en-US" sz="16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cs typeface="+mn-cs"/>
              </a:rPr>
              <a:t>propagation</a:t>
            </a:r>
            <a:r>
              <a:rPr kumimoji="0" lang="en-GB" altLang="en-US" sz="16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cs typeface="+mn-cs"/>
              </a:rPr>
              <a:t> conditions</a:t>
            </a:r>
          </a:p>
          <a:p>
            <a:pPr marL="1143000" marR="0" lvl="2" indent="-228600" algn="just" defTabSz="914400" rtl="0" eaLnBrk="1" fontAlgn="auto" latinLnBrk="0" hangingPunct="1">
              <a:lnSpc>
                <a:spcPct val="90000"/>
              </a:lnSpc>
              <a:spcBef>
                <a:spcPts val="500"/>
              </a:spcBef>
              <a:spcAft>
                <a:spcPts val="0"/>
              </a:spcAft>
              <a:buClr>
                <a:srgbClr val="5430AA"/>
              </a:buClr>
              <a:buSzTx/>
              <a:buFont typeface="Wingdings" panose="05000000000000000000" pitchFamily="2" charset="2"/>
              <a:buChar char="§"/>
              <a:tabLst/>
              <a:defRPr/>
            </a:pPr>
            <a:r>
              <a:rPr kumimoji="0" lang="en-GB" altLang="en-US" sz="16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cs typeface="+mn-cs"/>
              </a:rPr>
              <a:t>Location</a:t>
            </a:r>
            <a:r>
              <a:rPr kumimoji="0" lang="en-GB" altLang="en-US" sz="16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cs typeface="+mn-cs"/>
              </a:rPr>
              <a:t> of antennas</a:t>
            </a:r>
          </a:p>
        </p:txBody>
      </p:sp>
    </p:spTree>
    <p:extLst>
      <p:ext uri="{BB962C8B-B14F-4D97-AF65-F5344CB8AC3E}">
        <p14:creationId xmlns:p14="http://schemas.microsoft.com/office/powerpoint/2010/main" xmlns="" val="11337806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pic>
        <p:nvPicPr>
          <p:cNvPr id="219" name="Google Shape;219;p26"/>
          <p:cNvPicPr preferRelativeResize="0"/>
          <p:nvPr/>
        </p:nvPicPr>
        <p:blipFill>
          <a:blip r:embed="rId3">
            <a:alphaModFix/>
          </a:blip>
          <a:stretch>
            <a:fillRect/>
          </a:stretch>
        </p:blipFill>
        <p:spPr>
          <a:xfrm>
            <a:off x="0" y="0"/>
            <a:ext cx="9144000" cy="5139333"/>
          </a:xfrm>
          <a:prstGeom prst="rect">
            <a:avLst/>
          </a:prstGeom>
          <a:noFill/>
          <a:ln>
            <a:noFill/>
          </a:ln>
        </p:spPr>
      </p:pic>
      <p:pic>
        <p:nvPicPr>
          <p:cNvPr id="220" name="Google Shape;220;p26"/>
          <p:cNvPicPr preferRelativeResize="0"/>
          <p:nvPr/>
        </p:nvPicPr>
        <p:blipFill>
          <a:blip r:embed="rId4">
            <a:alphaModFix/>
          </a:blip>
          <a:stretch>
            <a:fillRect/>
          </a:stretch>
        </p:blipFill>
        <p:spPr>
          <a:xfrm>
            <a:off x="4763" y="4750"/>
            <a:ext cx="9134475" cy="5133975"/>
          </a:xfrm>
          <a:prstGeom prst="rect">
            <a:avLst/>
          </a:prstGeom>
          <a:noFill/>
          <a:ln>
            <a:noFill/>
          </a:ln>
        </p:spPr>
      </p:pic>
      <p:sp>
        <p:nvSpPr>
          <p:cNvPr id="221" name="Google Shape;221;p26"/>
          <p:cNvSpPr txBox="1"/>
          <p:nvPr/>
        </p:nvSpPr>
        <p:spPr>
          <a:xfrm>
            <a:off x="312076" y="880252"/>
            <a:ext cx="6142967" cy="1661963"/>
          </a:xfrm>
          <a:prstGeom prst="rect">
            <a:avLst/>
          </a:prstGeom>
          <a:noFill/>
          <a:ln>
            <a:noFill/>
          </a:ln>
        </p:spPr>
        <p:txBody>
          <a:bodyPr spcFirstLastPara="1" wrap="square" lIns="91425" tIns="91425" rIns="91425" bIns="91425" anchor="t" anchorCtr="0">
            <a:spAutoFit/>
          </a:bodyPr>
          <a:lstStyle/>
          <a:p>
            <a:pPr lvl="0"/>
            <a:r>
              <a:rPr lang="en-IN" sz="4800" b="1" dirty="0">
                <a:solidFill>
                  <a:schemeClr val="dk2"/>
                </a:solidFill>
                <a:latin typeface="Proxima Nova"/>
                <a:ea typeface="Proxima Nova"/>
                <a:cs typeface="Proxima Nova"/>
                <a:sym typeface="Proxima Nova"/>
              </a:rPr>
              <a:t>Concept of Frequency Reuse</a:t>
            </a:r>
          </a:p>
        </p:txBody>
      </p:sp>
      <p:pic>
        <p:nvPicPr>
          <p:cNvPr id="225" name="Google Shape;225;p26"/>
          <p:cNvPicPr preferRelativeResize="0"/>
          <p:nvPr/>
        </p:nvPicPr>
        <p:blipFill>
          <a:blip r:embed="rId5">
            <a:alphaModFix/>
          </a:blip>
          <a:stretch>
            <a:fillRect/>
          </a:stretch>
        </p:blipFill>
        <p:spPr>
          <a:xfrm>
            <a:off x="7363438" y="148588"/>
            <a:ext cx="1495425" cy="371475"/>
          </a:xfrm>
          <a:prstGeom prst="rect">
            <a:avLst/>
          </a:prstGeom>
          <a:noFill/>
          <a:ln>
            <a:noFill/>
          </a:ln>
        </p:spPr>
      </p:pic>
    </p:spTree>
    <p:extLst>
      <p:ext uri="{BB962C8B-B14F-4D97-AF65-F5344CB8AC3E}">
        <p14:creationId xmlns:p14="http://schemas.microsoft.com/office/powerpoint/2010/main" xmlns="" val="35862367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038" y="4750"/>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pic>
        <p:nvPicPr>
          <p:cNvPr id="68" name="Google Shape;68;p15"/>
          <p:cNvPicPr preferRelativeResize="0"/>
          <p:nvPr/>
        </p:nvPicPr>
        <p:blipFill>
          <a:blip r:embed="rId5">
            <a:alphaModFix/>
          </a:blip>
          <a:stretch>
            <a:fillRect/>
          </a:stretch>
        </p:blipFill>
        <p:spPr>
          <a:xfrm>
            <a:off x="7363438" y="148588"/>
            <a:ext cx="1495425" cy="371475"/>
          </a:xfrm>
          <a:prstGeom prst="rect">
            <a:avLst/>
          </a:prstGeom>
          <a:noFill/>
          <a:ln>
            <a:noFill/>
          </a:ln>
        </p:spPr>
      </p:pic>
      <p:sp>
        <p:nvSpPr>
          <p:cNvPr id="69" name="Google Shape;69;p15"/>
          <p:cNvSpPr txBox="1"/>
          <p:nvPr/>
        </p:nvSpPr>
        <p:spPr>
          <a:xfrm>
            <a:off x="184936" y="95413"/>
            <a:ext cx="7200000" cy="540000"/>
          </a:xfrm>
          <a:prstGeom prst="rect">
            <a:avLst/>
          </a:prstGeom>
          <a:noFill/>
          <a:ln>
            <a:noFill/>
          </a:ln>
        </p:spPr>
        <p:txBody>
          <a:bodyPr spcFirstLastPara="1" wrap="square" lIns="91425" tIns="91425" rIns="91425" bIns="91425" anchor="t" anchorCtr="0">
            <a:spAutoFit/>
          </a:bodyPr>
          <a:lstStyle/>
          <a:p>
            <a:pPr lvl="0"/>
            <a:r>
              <a:rPr lang="en-US" sz="2300" dirty="0">
                <a:solidFill>
                  <a:srgbClr val="00A4B6"/>
                </a:solidFill>
                <a:latin typeface="Cambria" panose="02040503050406030204" pitchFamily="18" charset="0"/>
                <a:ea typeface="Cambria" panose="02040503050406030204" pitchFamily="18" charset="0"/>
                <a:cs typeface="Proxima Nova"/>
                <a:sym typeface="Proxima Nova"/>
              </a:rPr>
              <a:t>Frequency Reuse</a:t>
            </a:r>
            <a:endParaRPr sz="2300" dirty="0">
              <a:solidFill>
                <a:srgbClr val="00A4B6"/>
              </a:solidFill>
              <a:latin typeface="Cambria" panose="02040503050406030204" pitchFamily="18" charset="0"/>
              <a:ea typeface="Cambria" panose="02040503050406030204" pitchFamily="18" charset="0"/>
              <a:cs typeface="Proxima Nova"/>
              <a:sym typeface="Proxima Nova"/>
            </a:endParaRPr>
          </a:p>
        </p:txBody>
      </p:sp>
      <p:sp>
        <p:nvSpPr>
          <p:cNvPr id="2" name="TextBox 1">
            <a:extLst>
              <a:ext uri="{FF2B5EF4-FFF2-40B4-BE49-F238E27FC236}">
                <a16:creationId xmlns:a16="http://schemas.microsoft.com/office/drawing/2014/main" xmlns="" id="{62157F5B-DC37-F645-C12A-F2F77811444C}"/>
              </a:ext>
            </a:extLst>
          </p:cNvPr>
          <p:cNvSpPr txBox="1"/>
          <p:nvPr/>
        </p:nvSpPr>
        <p:spPr>
          <a:xfrm>
            <a:off x="116237" y="679582"/>
            <a:ext cx="4912963" cy="3264483"/>
          </a:xfrm>
          <a:prstGeom prst="rect">
            <a:avLst/>
          </a:prstGeom>
          <a:noFill/>
        </p:spPr>
        <p:txBody>
          <a:bodyPr wrap="square" rtlCol="0">
            <a:spAutoFit/>
          </a:bodyPr>
          <a:lstStyle/>
          <a:p>
            <a:pPr marL="285750" indent="-285750" algn="just">
              <a:lnSpc>
                <a:spcPct val="90000"/>
              </a:lnSpc>
              <a:spcBef>
                <a:spcPts val="799"/>
              </a:spcBef>
              <a:buFont typeface="Arial" panose="020B0604020202020204" pitchFamily="34" charset="0"/>
              <a:buChar char="•"/>
            </a:pPr>
            <a:r>
              <a:rPr lang="en-IN" sz="1600" spc="-1" dirty="0">
                <a:latin typeface="Cambria" panose="02040503050406030204" pitchFamily="18" charset="0"/>
                <a:ea typeface="Cambria" panose="02040503050406030204" pitchFamily="18" charset="0"/>
              </a:rPr>
              <a:t>The key characteristic of a </a:t>
            </a:r>
            <a:r>
              <a:rPr lang="en-IN" sz="1600" spc="-1" dirty="0">
                <a:solidFill>
                  <a:srgbClr val="0070C0"/>
                </a:solidFill>
                <a:latin typeface="Cambria" panose="02040503050406030204" pitchFamily="18" charset="0"/>
                <a:ea typeface="Cambria" panose="02040503050406030204" pitchFamily="18" charset="0"/>
              </a:rPr>
              <a:t>cellular network </a:t>
            </a:r>
            <a:r>
              <a:rPr lang="en-IN" sz="1600" spc="-1" dirty="0">
                <a:latin typeface="Cambria" panose="02040503050406030204" pitchFamily="18" charset="0"/>
                <a:ea typeface="Cambria" panose="02040503050406030204" pitchFamily="18" charset="0"/>
              </a:rPr>
              <a:t>is the ability to </a:t>
            </a:r>
            <a:r>
              <a:rPr lang="en-IN" sz="1600" spc="-1" dirty="0">
                <a:solidFill>
                  <a:srgbClr val="0070C0"/>
                </a:solidFill>
                <a:latin typeface="Cambria" panose="02040503050406030204" pitchFamily="18" charset="0"/>
                <a:ea typeface="Cambria" panose="02040503050406030204" pitchFamily="18" charset="0"/>
              </a:rPr>
              <a:t>re-use frequencies</a:t>
            </a:r>
            <a:r>
              <a:rPr lang="en-IN" sz="1600" spc="-1" dirty="0">
                <a:latin typeface="Cambria" panose="02040503050406030204" pitchFamily="18" charset="0"/>
                <a:ea typeface="Cambria" panose="02040503050406030204" pitchFamily="18" charset="0"/>
              </a:rPr>
              <a:t> to </a:t>
            </a:r>
            <a:r>
              <a:rPr lang="en-IN" sz="1600" spc="-1" dirty="0">
                <a:solidFill>
                  <a:srgbClr val="00B050"/>
                </a:solidFill>
                <a:latin typeface="Cambria" panose="02040503050406030204" pitchFamily="18" charset="0"/>
                <a:ea typeface="Cambria" panose="02040503050406030204" pitchFamily="18" charset="0"/>
              </a:rPr>
              <a:t>increase</a:t>
            </a:r>
            <a:r>
              <a:rPr lang="en-IN" sz="1600" spc="-1" dirty="0">
                <a:latin typeface="Cambria" panose="02040503050406030204" pitchFamily="18" charset="0"/>
                <a:ea typeface="Cambria" panose="02040503050406030204" pitchFamily="18" charset="0"/>
              </a:rPr>
              <a:t> both </a:t>
            </a:r>
            <a:r>
              <a:rPr lang="en-IN" sz="1600" spc="-1" dirty="0">
                <a:solidFill>
                  <a:srgbClr val="FF0000"/>
                </a:solidFill>
                <a:latin typeface="Cambria" panose="02040503050406030204" pitchFamily="18" charset="0"/>
                <a:ea typeface="Cambria" panose="02040503050406030204" pitchFamily="18" charset="0"/>
              </a:rPr>
              <a:t>coverage</a:t>
            </a:r>
            <a:r>
              <a:rPr lang="en-IN" sz="1600" spc="-1" dirty="0">
                <a:latin typeface="Cambria" panose="02040503050406030204" pitchFamily="18" charset="0"/>
                <a:ea typeface="Cambria" panose="02040503050406030204" pitchFamily="18" charset="0"/>
              </a:rPr>
              <a:t> and </a:t>
            </a:r>
            <a:r>
              <a:rPr lang="en-IN" sz="1600" spc="-1" dirty="0">
                <a:solidFill>
                  <a:srgbClr val="FF0000"/>
                </a:solidFill>
                <a:latin typeface="Cambria" panose="02040503050406030204" pitchFamily="18" charset="0"/>
                <a:ea typeface="Cambria" panose="02040503050406030204" pitchFamily="18" charset="0"/>
              </a:rPr>
              <a:t>capacity.</a:t>
            </a:r>
          </a:p>
          <a:p>
            <a:pPr marL="285750" indent="-285750" algn="just">
              <a:lnSpc>
                <a:spcPct val="90000"/>
              </a:lnSpc>
              <a:spcBef>
                <a:spcPts val="799"/>
              </a:spcBef>
              <a:buFont typeface="Arial" panose="020B0604020202020204" pitchFamily="34" charset="0"/>
              <a:buChar char="•"/>
            </a:pPr>
            <a:endParaRPr lang="en-IN" sz="1600" spc="-1" dirty="0">
              <a:latin typeface="Cambria" panose="02040503050406030204" pitchFamily="18" charset="0"/>
              <a:ea typeface="Cambria" panose="02040503050406030204" pitchFamily="18" charset="0"/>
            </a:endParaRPr>
          </a:p>
          <a:p>
            <a:pPr marL="285750" indent="-285750" algn="just">
              <a:lnSpc>
                <a:spcPct val="90000"/>
              </a:lnSpc>
              <a:spcBef>
                <a:spcPts val="799"/>
              </a:spcBef>
              <a:buFont typeface="Arial" panose="020B0604020202020204" pitchFamily="34" charset="0"/>
              <a:buChar char="•"/>
            </a:pPr>
            <a:r>
              <a:rPr lang="en-IN" sz="1600" spc="-1" dirty="0">
                <a:latin typeface="Cambria" panose="02040503050406030204" pitchFamily="18" charset="0"/>
                <a:ea typeface="Cambria" panose="02040503050406030204" pitchFamily="18" charset="0"/>
              </a:rPr>
              <a:t>Many techniques are available for Multiple Access for Users by Reusing or Dividing Frequencies among users</a:t>
            </a:r>
          </a:p>
          <a:p>
            <a:pPr marL="285750" indent="-285750" algn="just">
              <a:lnSpc>
                <a:spcPct val="90000"/>
              </a:lnSpc>
              <a:spcBef>
                <a:spcPts val="799"/>
              </a:spcBef>
              <a:buFont typeface="Arial" panose="020B0604020202020204" pitchFamily="34" charset="0"/>
              <a:buChar char="•"/>
            </a:pPr>
            <a:endParaRPr lang="en-IN" sz="1600" spc="-1" dirty="0">
              <a:latin typeface="Cambria" panose="02040503050406030204" pitchFamily="18" charset="0"/>
              <a:ea typeface="Cambria" panose="02040503050406030204" pitchFamily="18" charset="0"/>
            </a:endParaRPr>
          </a:p>
          <a:p>
            <a:pPr marL="285750" indent="-285750" algn="just">
              <a:lnSpc>
                <a:spcPct val="90000"/>
              </a:lnSpc>
              <a:spcBef>
                <a:spcPts val="799"/>
              </a:spcBef>
              <a:buFont typeface="Arial" panose="020B0604020202020204" pitchFamily="34" charset="0"/>
              <a:buChar char="•"/>
            </a:pPr>
            <a:r>
              <a:rPr lang="en-IN" sz="1600" spc="-1" dirty="0">
                <a:latin typeface="Cambria" panose="02040503050406030204" pitchFamily="18" charset="0"/>
                <a:ea typeface="Cambria" panose="02040503050406030204" pitchFamily="18" charset="0"/>
              </a:rPr>
              <a:t>Basic Ways of Multiple Access of Frequency:</a:t>
            </a:r>
          </a:p>
          <a:p>
            <a:pPr marL="482940" indent="-342900" algn="just">
              <a:lnSpc>
                <a:spcPct val="90000"/>
              </a:lnSpc>
              <a:spcBef>
                <a:spcPts val="799"/>
              </a:spcBef>
              <a:buFont typeface="+mj-lt"/>
              <a:buAutoNum type="arabicPeriod"/>
            </a:pPr>
            <a:r>
              <a:rPr lang="en-IN" sz="1600" spc="-1" dirty="0">
                <a:latin typeface="Cambria" panose="02040503050406030204" pitchFamily="18" charset="0"/>
                <a:ea typeface="Cambria" panose="02040503050406030204" pitchFamily="18" charset="0"/>
              </a:rPr>
              <a:t>FDMA</a:t>
            </a:r>
          </a:p>
          <a:p>
            <a:pPr marL="482940" indent="-342900" algn="just">
              <a:lnSpc>
                <a:spcPct val="90000"/>
              </a:lnSpc>
              <a:buFont typeface="+mj-lt"/>
              <a:buAutoNum type="arabicPeriod"/>
            </a:pPr>
            <a:r>
              <a:rPr lang="en-IN" sz="1600" spc="-1" dirty="0">
                <a:latin typeface="Cambria" panose="02040503050406030204" pitchFamily="18" charset="0"/>
                <a:ea typeface="Cambria" panose="02040503050406030204" pitchFamily="18" charset="0"/>
              </a:rPr>
              <a:t>TDMA</a:t>
            </a:r>
          </a:p>
          <a:p>
            <a:pPr marL="482940" indent="-342900" algn="just">
              <a:lnSpc>
                <a:spcPct val="90000"/>
              </a:lnSpc>
              <a:buFont typeface="+mj-lt"/>
              <a:buAutoNum type="arabicPeriod"/>
            </a:pPr>
            <a:r>
              <a:rPr lang="en-IN" sz="1600" spc="-1" dirty="0">
                <a:latin typeface="Cambria" panose="02040503050406030204" pitchFamily="18" charset="0"/>
                <a:ea typeface="Cambria" panose="02040503050406030204" pitchFamily="18" charset="0"/>
              </a:rPr>
              <a:t>CDMA</a:t>
            </a:r>
            <a:endParaRPr kumimoji="0" lang="en-GB" altLang="en-US" sz="16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cs typeface="+mn-cs"/>
            </a:endParaRPr>
          </a:p>
        </p:txBody>
      </p:sp>
      <p:pic>
        <p:nvPicPr>
          <p:cNvPr id="10" name="Picture 2" descr="Soft Frequency Reuse in LTE | RAYmaps">
            <a:extLst>
              <a:ext uri="{FF2B5EF4-FFF2-40B4-BE49-F238E27FC236}">
                <a16:creationId xmlns:a16="http://schemas.microsoft.com/office/drawing/2014/main" xmlns="" id="{15FB6DF2-1BCF-3A1B-1B6C-820F9066FF27}"/>
              </a:ext>
            </a:extLst>
          </p:cNvPr>
          <p:cNvPicPr>
            <a:picLocks noChangeAspect="1" noChangeArrowheads="1"/>
          </p:cNvPicPr>
          <p:nvPr/>
        </p:nvPicPr>
        <p:blipFill>
          <a:blip r:embed="rId6">
            <a:extLst>
              <a:ext uri="{28A0092B-C50C-407E-A947-70E740481C1C}">
                <a14:useLocalDpi xmlns:a14="http://schemas.microsoft.com/office/drawing/2010/main" xmlns="" val="0"/>
              </a:ext>
            </a:extLst>
          </a:blip>
          <a:srcRect/>
          <a:stretch>
            <a:fillRect/>
          </a:stretch>
        </p:blipFill>
        <p:spPr bwMode="auto">
          <a:xfrm>
            <a:off x="5144399" y="726076"/>
            <a:ext cx="3883364" cy="2819401"/>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38835111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038" y="4750"/>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sp>
        <p:nvSpPr>
          <p:cNvPr id="3" name="TextBox 2">
            <a:extLst>
              <a:ext uri="{FF2B5EF4-FFF2-40B4-BE49-F238E27FC236}">
                <a16:creationId xmlns:a16="http://schemas.microsoft.com/office/drawing/2014/main" xmlns="" id="{83374566-ECE5-49C6-A8C0-43F841CB6ABB}"/>
              </a:ext>
            </a:extLst>
          </p:cNvPr>
          <p:cNvSpPr txBox="1"/>
          <p:nvPr/>
        </p:nvSpPr>
        <p:spPr>
          <a:xfrm>
            <a:off x="248153" y="798163"/>
            <a:ext cx="3966648" cy="3563027"/>
          </a:xfrm>
          <a:prstGeom prst="rect">
            <a:avLst/>
          </a:prstGeom>
          <a:noFill/>
        </p:spPr>
        <p:txBody>
          <a:bodyPr wrap="square" rtlCol="0">
            <a:spAutoFit/>
          </a:bodyPr>
          <a:lstStyle/>
          <a:p>
            <a:pPr marL="285750" lvl="0" indent="-285750" algn="just">
              <a:lnSpc>
                <a:spcPct val="90000"/>
              </a:lnSpc>
              <a:spcBef>
                <a:spcPts val="1000"/>
              </a:spcBef>
              <a:buClr>
                <a:srgbClr val="5430AA"/>
              </a:buClr>
              <a:buFont typeface="Arial" panose="020B0604020202020204" pitchFamily="34" charset="0"/>
              <a:buChar char="•"/>
              <a:defRPr/>
            </a:pPr>
            <a:r>
              <a:rPr lang="en-IN" sz="1600" kern="1200" dirty="0">
                <a:solidFill>
                  <a:srgbClr val="5430AA"/>
                </a:solidFill>
                <a:latin typeface="Cambria" panose="02040503050406030204" pitchFamily="18" charset="0"/>
                <a:ea typeface="Cambria" panose="02040503050406030204" pitchFamily="18" charset="0"/>
              </a:rPr>
              <a:t>Analog</a:t>
            </a:r>
            <a:r>
              <a:rPr lang="en-IN" sz="1600" kern="1200" dirty="0">
                <a:solidFill>
                  <a:srgbClr val="212121"/>
                </a:solidFill>
                <a:latin typeface="Cambria" panose="02040503050406030204" pitchFamily="18" charset="0"/>
                <a:ea typeface="Cambria" panose="02040503050406030204" pitchFamily="18" charset="0"/>
              </a:rPr>
              <a:t> technique </a:t>
            </a:r>
          </a:p>
          <a:p>
            <a:pPr marL="285750" lvl="0" indent="-285750" algn="just">
              <a:lnSpc>
                <a:spcPct val="90000"/>
              </a:lnSpc>
              <a:spcBef>
                <a:spcPts val="1000"/>
              </a:spcBef>
              <a:buClr>
                <a:srgbClr val="5430AA"/>
              </a:buClr>
              <a:buFont typeface="Arial" panose="020B0604020202020204" pitchFamily="34" charset="0"/>
              <a:buChar char="•"/>
              <a:defRPr/>
            </a:pPr>
            <a:r>
              <a:rPr lang="en-IN" sz="1600" b="1" kern="1200" dirty="0">
                <a:solidFill>
                  <a:srgbClr val="212121"/>
                </a:solidFill>
                <a:latin typeface="Cambria" panose="02040503050406030204" pitchFamily="18" charset="0"/>
                <a:ea typeface="Cambria" panose="02040503050406030204" pitchFamily="18" charset="0"/>
              </a:rPr>
              <a:t>FDM</a:t>
            </a:r>
            <a:r>
              <a:rPr lang="en-IN" sz="1600" kern="1200" dirty="0">
                <a:solidFill>
                  <a:srgbClr val="212121"/>
                </a:solidFill>
                <a:latin typeface="Cambria" panose="02040503050406030204" pitchFamily="18" charset="0"/>
                <a:ea typeface="Cambria" panose="02040503050406030204" pitchFamily="18" charset="0"/>
              </a:rPr>
              <a:t> is a </a:t>
            </a:r>
            <a:r>
              <a:rPr lang="en-IN" sz="1600" kern="1200" dirty="0">
                <a:solidFill>
                  <a:srgbClr val="5430AA"/>
                </a:solidFill>
                <a:latin typeface="Cambria" panose="02040503050406030204" pitchFamily="18" charset="0"/>
                <a:ea typeface="Cambria" panose="02040503050406030204" pitchFamily="18" charset="0"/>
              </a:rPr>
              <a:t>technique</a:t>
            </a:r>
            <a:r>
              <a:rPr lang="en-IN" sz="1600" kern="1200" dirty="0">
                <a:solidFill>
                  <a:srgbClr val="212121"/>
                </a:solidFill>
                <a:latin typeface="Cambria" panose="02040503050406030204" pitchFamily="18" charset="0"/>
                <a:ea typeface="Cambria" panose="02040503050406030204" pitchFamily="18" charset="0"/>
              </a:rPr>
              <a:t> in which the available bandwidth of a single transmission medium is </a:t>
            </a:r>
            <a:r>
              <a:rPr lang="en-IN" sz="1600" kern="1200" dirty="0">
                <a:solidFill>
                  <a:srgbClr val="5430AA"/>
                </a:solidFill>
                <a:latin typeface="Cambria" panose="02040503050406030204" pitchFamily="18" charset="0"/>
                <a:ea typeface="Cambria" panose="02040503050406030204" pitchFamily="18" charset="0"/>
              </a:rPr>
              <a:t>subdivided</a:t>
            </a:r>
            <a:r>
              <a:rPr lang="en-IN" sz="1600" kern="1200" dirty="0">
                <a:solidFill>
                  <a:srgbClr val="212121"/>
                </a:solidFill>
                <a:latin typeface="Cambria" panose="02040503050406030204" pitchFamily="18" charset="0"/>
                <a:ea typeface="Cambria" panose="02040503050406030204" pitchFamily="18" charset="0"/>
              </a:rPr>
              <a:t> into several </a:t>
            </a:r>
            <a:r>
              <a:rPr lang="en-IN" sz="1600" kern="1200" dirty="0">
                <a:solidFill>
                  <a:srgbClr val="5430AA"/>
                </a:solidFill>
                <a:latin typeface="Cambria" panose="02040503050406030204" pitchFamily="18" charset="0"/>
                <a:ea typeface="Cambria" panose="02040503050406030204" pitchFamily="18" charset="0"/>
              </a:rPr>
              <a:t>channels</a:t>
            </a:r>
            <a:r>
              <a:rPr lang="en-IN" sz="1600" kern="1200" dirty="0">
                <a:solidFill>
                  <a:srgbClr val="212121"/>
                </a:solidFill>
                <a:latin typeface="Cambria" panose="02040503050406030204" pitchFamily="18" charset="0"/>
                <a:ea typeface="Cambria" panose="02040503050406030204" pitchFamily="18" charset="0"/>
              </a:rPr>
              <a:t>.</a:t>
            </a:r>
          </a:p>
          <a:p>
            <a:pPr marL="285750" lvl="0" indent="-285750" algn="just">
              <a:lnSpc>
                <a:spcPct val="90000"/>
              </a:lnSpc>
              <a:spcBef>
                <a:spcPts val="1000"/>
              </a:spcBef>
              <a:buClr>
                <a:srgbClr val="5430AA"/>
              </a:buClr>
              <a:buFont typeface="Arial" panose="020B0604020202020204" pitchFamily="34" charset="0"/>
              <a:buChar char="•"/>
              <a:defRPr/>
            </a:pPr>
            <a:r>
              <a:rPr lang="en-IN" sz="1600" kern="1200" dirty="0">
                <a:solidFill>
                  <a:srgbClr val="212121"/>
                </a:solidFill>
                <a:latin typeface="Cambria" panose="02040503050406030204" pitchFamily="18" charset="0"/>
                <a:ea typeface="Cambria" panose="02040503050406030204" pitchFamily="18" charset="0"/>
              </a:rPr>
              <a:t>In </a:t>
            </a:r>
            <a:r>
              <a:rPr lang="en-IN" sz="1600" b="1" kern="1200" dirty="0">
                <a:solidFill>
                  <a:srgbClr val="212121"/>
                </a:solidFill>
                <a:latin typeface="Cambria" panose="02040503050406030204" pitchFamily="18" charset="0"/>
                <a:ea typeface="Cambria" panose="02040503050406030204" pitchFamily="18" charset="0"/>
              </a:rPr>
              <a:t>FDM</a:t>
            </a:r>
            <a:r>
              <a:rPr lang="en-IN" sz="1600" kern="1200" dirty="0">
                <a:solidFill>
                  <a:srgbClr val="212121"/>
                </a:solidFill>
                <a:latin typeface="Cambria" panose="02040503050406030204" pitchFamily="18" charset="0"/>
                <a:ea typeface="Cambria" panose="02040503050406030204" pitchFamily="18" charset="0"/>
              </a:rPr>
              <a:t>, all signals operate at the </a:t>
            </a:r>
            <a:r>
              <a:rPr lang="en-IN" sz="1600" kern="1200" dirty="0">
                <a:solidFill>
                  <a:srgbClr val="5430AA"/>
                </a:solidFill>
                <a:latin typeface="Cambria" panose="02040503050406030204" pitchFamily="18" charset="0"/>
                <a:ea typeface="Cambria" panose="02040503050406030204" pitchFamily="18" charset="0"/>
              </a:rPr>
              <a:t>same time </a:t>
            </a:r>
            <a:r>
              <a:rPr lang="en-IN" sz="1600" kern="1200" dirty="0">
                <a:solidFill>
                  <a:srgbClr val="212121"/>
                </a:solidFill>
                <a:latin typeface="Cambria" panose="02040503050406030204" pitchFamily="18" charset="0"/>
                <a:ea typeface="Cambria" panose="02040503050406030204" pitchFamily="18" charset="0"/>
              </a:rPr>
              <a:t>with </a:t>
            </a:r>
            <a:r>
              <a:rPr lang="en-IN" sz="1600" kern="1200" dirty="0">
                <a:solidFill>
                  <a:srgbClr val="5430AA"/>
                </a:solidFill>
                <a:latin typeface="Cambria" panose="02040503050406030204" pitchFamily="18" charset="0"/>
                <a:ea typeface="Cambria" panose="02040503050406030204" pitchFamily="18" charset="0"/>
              </a:rPr>
              <a:t>different frequency. </a:t>
            </a:r>
          </a:p>
          <a:p>
            <a:pPr marL="285750" lvl="0" indent="-285750" algn="just">
              <a:lnSpc>
                <a:spcPct val="90000"/>
              </a:lnSpc>
              <a:spcBef>
                <a:spcPts val="1000"/>
              </a:spcBef>
              <a:buClr>
                <a:srgbClr val="5430AA"/>
              </a:buClr>
              <a:buFont typeface="Arial" panose="020B0604020202020204" pitchFamily="34" charset="0"/>
              <a:buChar char="•"/>
              <a:defRPr/>
            </a:pPr>
            <a:r>
              <a:rPr lang="en-IN" sz="1600" b="1" kern="1200" dirty="0">
                <a:solidFill>
                  <a:srgbClr val="212121"/>
                </a:solidFill>
                <a:latin typeface="Cambria" panose="02040503050406030204" pitchFamily="18" charset="0"/>
                <a:ea typeface="Cambria" panose="02040503050406030204" pitchFamily="18" charset="0"/>
              </a:rPr>
              <a:t>FDM</a:t>
            </a:r>
            <a:r>
              <a:rPr lang="en-IN" sz="1600" kern="1200" dirty="0">
                <a:solidFill>
                  <a:srgbClr val="212121"/>
                </a:solidFill>
                <a:latin typeface="Cambria" panose="02040503050406030204" pitchFamily="18" charset="0"/>
                <a:ea typeface="Cambria" panose="02040503050406030204" pitchFamily="18" charset="0"/>
              </a:rPr>
              <a:t> is mainly used in </a:t>
            </a:r>
            <a:r>
              <a:rPr lang="en-IN" sz="1600" kern="1200" dirty="0">
                <a:solidFill>
                  <a:srgbClr val="5430AA"/>
                </a:solidFill>
                <a:latin typeface="Cambria" panose="02040503050406030204" pitchFamily="18" charset="0"/>
                <a:ea typeface="Cambria" panose="02040503050406030204" pitchFamily="18" charset="0"/>
              </a:rPr>
              <a:t>radio broadcasts </a:t>
            </a:r>
            <a:r>
              <a:rPr lang="en-IN" sz="1600" kern="1200" dirty="0">
                <a:solidFill>
                  <a:srgbClr val="212121"/>
                </a:solidFill>
                <a:latin typeface="Cambria" panose="02040503050406030204" pitchFamily="18" charset="0"/>
                <a:ea typeface="Cambria" panose="02040503050406030204" pitchFamily="18" charset="0"/>
              </a:rPr>
              <a:t>and </a:t>
            </a:r>
            <a:r>
              <a:rPr lang="en-IN" sz="1600" kern="1200" dirty="0">
                <a:solidFill>
                  <a:srgbClr val="5430AA"/>
                </a:solidFill>
                <a:latin typeface="Cambria" panose="02040503050406030204" pitchFamily="18" charset="0"/>
                <a:ea typeface="Cambria" panose="02040503050406030204" pitchFamily="18" charset="0"/>
              </a:rPr>
              <a:t>TV networks</a:t>
            </a:r>
            <a:r>
              <a:rPr lang="en-IN" sz="1600" kern="1200" dirty="0">
                <a:solidFill>
                  <a:srgbClr val="212121"/>
                </a:solidFill>
                <a:latin typeface="Cambria" panose="02040503050406030204" pitchFamily="18" charset="0"/>
                <a:ea typeface="Cambria" panose="02040503050406030204" pitchFamily="18" charset="0"/>
              </a:rPr>
              <a:t>.</a:t>
            </a:r>
            <a:endParaRPr lang="en-US" sz="1600" spc="-1" dirty="0">
              <a:latin typeface="Cambria" panose="02040503050406030204" pitchFamily="18" charset="0"/>
              <a:ea typeface="Cambria" panose="02040503050406030204" pitchFamily="18" charset="0"/>
            </a:endParaRPr>
          </a:p>
          <a:p>
            <a:pPr marL="285750" lvl="0" indent="-285750" algn="just">
              <a:lnSpc>
                <a:spcPct val="90000"/>
              </a:lnSpc>
              <a:spcBef>
                <a:spcPts val="799"/>
              </a:spcBef>
              <a:buSzPts val="1400"/>
              <a:buFont typeface="Arial" panose="020B0604020202020204" pitchFamily="34" charset="0"/>
              <a:buChar char="•"/>
            </a:pPr>
            <a:r>
              <a:rPr lang="en-US" sz="1600" spc="-1" dirty="0">
                <a:solidFill>
                  <a:srgbClr val="7030A0"/>
                </a:solidFill>
                <a:latin typeface="Cambria" panose="02040503050406030204" pitchFamily="18" charset="0"/>
                <a:ea typeface="Cambria" panose="02040503050406030204" pitchFamily="18" charset="0"/>
              </a:rPr>
              <a:t>Radio stations: </a:t>
            </a:r>
            <a:r>
              <a:rPr lang="en-US" sz="1600" spc="-1" dirty="0">
                <a:latin typeface="Cambria" panose="02040503050406030204" pitchFamily="18" charset="0"/>
                <a:ea typeface="Cambria" panose="02040503050406030204" pitchFamily="18" charset="0"/>
              </a:rPr>
              <a:t>Each radio station has its own frequency.</a:t>
            </a:r>
          </a:p>
          <a:p>
            <a:pPr marL="285750" lvl="0" indent="-285750" algn="just">
              <a:lnSpc>
                <a:spcPct val="90000"/>
              </a:lnSpc>
              <a:spcBef>
                <a:spcPts val="799"/>
              </a:spcBef>
              <a:buSzPts val="1400"/>
              <a:buFont typeface="Arial" panose="020B0604020202020204" pitchFamily="34" charset="0"/>
              <a:buChar char="•"/>
            </a:pPr>
            <a:r>
              <a:rPr lang="en-US" sz="1600" spc="-1" dirty="0">
                <a:solidFill>
                  <a:srgbClr val="7030A0"/>
                </a:solidFill>
                <a:latin typeface="Cambria" panose="02040503050406030204" pitchFamily="18" charset="0"/>
                <a:ea typeface="Cambria" panose="02040503050406030204" pitchFamily="18" charset="0"/>
              </a:rPr>
              <a:t>Receiver: </a:t>
            </a:r>
            <a:r>
              <a:rPr lang="en-US" sz="1600" spc="-1" dirty="0">
                <a:latin typeface="Cambria" panose="02040503050406030204" pitchFamily="18" charset="0"/>
                <a:ea typeface="Cambria" panose="02040503050406030204" pitchFamily="18" charset="0"/>
              </a:rPr>
              <a:t>Tune in to the specific frequency.</a:t>
            </a:r>
            <a:endParaRPr lang="en-IN" sz="1600" spc="-1" dirty="0">
              <a:latin typeface="Cambria" panose="02040503050406030204" pitchFamily="18" charset="0"/>
              <a:ea typeface="Cambria" panose="02040503050406030204" pitchFamily="18" charset="0"/>
            </a:endParaRPr>
          </a:p>
        </p:txBody>
      </p:sp>
      <p:pic>
        <p:nvPicPr>
          <p:cNvPr id="68" name="Google Shape;68;p15"/>
          <p:cNvPicPr preferRelativeResize="0"/>
          <p:nvPr/>
        </p:nvPicPr>
        <p:blipFill>
          <a:blip r:embed="rId5">
            <a:alphaModFix/>
          </a:blip>
          <a:stretch>
            <a:fillRect/>
          </a:stretch>
        </p:blipFill>
        <p:spPr>
          <a:xfrm>
            <a:off x="7363438" y="148588"/>
            <a:ext cx="1495425" cy="371475"/>
          </a:xfrm>
          <a:prstGeom prst="rect">
            <a:avLst/>
          </a:prstGeom>
          <a:noFill/>
          <a:ln>
            <a:noFill/>
          </a:ln>
        </p:spPr>
      </p:pic>
      <p:sp>
        <p:nvSpPr>
          <p:cNvPr id="69" name="Google Shape;69;p15"/>
          <p:cNvSpPr txBox="1"/>
          <p:nvPr/>
        </p:nvSpPr>
        <p:spPr>
          <a:xfrm>
            <a:off x="184936" y="95413"/>
            <a:ext cx="7200000" cy="540000"/>
          </a:xfrm>
          <a:prstGeom prst="rect">
            <a:avLst/>
          </a:prstGeom>
          <a:noFill/>
          <a:ln>
            <a:noFill/>
          </a:ln>
        </p:spPr>
        <p:txBody>
          <a:bodyPr spcFirstLastPara="1" wrap="square" lIns="91425" tIns="91425" rIns="91425" bIns="91425" anchor="t" anchorCtr="0">
            <a:spAutoFit/>
          </a:bodyPr>
          <a:lstStyle/>
          <a:p>
            <a:pPr lvl="0"/>
            <a:r>
              <a:rPr lang="en-US" sz="2300" dirty="0">
                <a:solidFill>
                  <a:srgbClr val="00A4B6"/>
                </a:solidFill>
                <a:latin typeface="Cambria" panose="02040503050406030204" pitchFamily="18" charset="0"/>
                <a:ea typeface="Cambria" panose="02040503050406030204" pitchFamily="18" charset="0"/>
                <a:cs typeface="Proxima Nova"/>
                <a:sym typeface="Proxima Nova"/>
              </a:rPr>
              <a:t>Frequency Division Multiple Access (FDMA)</a:t>
            </a:r>
            <a:endParaRPr sz="2300" dirty="0">
              <a:solidFill>
                <a:srgbClr val="00A4B6"/>
              </a:solidFill>
              <a:latin typeface="Cambria" panose="02040503050406030204" pitchFamily="18" charset="0"/>
              <a:ea typeface="Cambria" panose="02040503050406030204" pitchFamily="18" charset="0"/>
              <a:cs typeface="Proxima Nova"/>
              <a:sym typeface="Proxima Nova"/>
            </a:endParaRPr>
          </a:p>
        </p:txBody>
      </p:sp>
      <p:pic>
        <p:nvPicPr>
          <p:cNvPr id="35" name="Google Shape;124;p24">
            <a:extLst>
              <a:ext uri="{FF2B5EF4-FFF2-40B4-BE49-F238E27FC236}">
                <a16:creationId xmlns:a16="http://schemas.microsoft.com/office/drawing/2014/main" xmlns="" id="{C59DE335-3E54-9840-8A98-DA06FD3764F7}"/>
              </a:ext>
            </a:extLst>
          </p:cNvPr>
          <p:cNvPicPr preferRelativeResize="0"/>
          <p:nvPr/>
        </p:nvPicPr>
        <p:blipFill rotWithShape="1">
          <a:blip r:embed="rId6">
            <a:alphaModFix/>
          </a:blip>
          <a:srcRect l="7370" t="10393" r="1974" b="3496"/>
          <a:stretch/>
        </p:blipFill>
        <p:spPr>
          <a:xfrm>
            <a:off x="5849943" y="839907"/>
            <a:ext cx="2873354" cy="1891275"/>
          </a:xfrm>
          <a:prstGeom prst="rect">
            <a:avLst/>
          </a:prstGeom>
          <a:noFill/>
          <a:ln>
            <a:noFill/>
          </a:ln>
        </p:spPr>
      </p:pic>
      <p:pic>
        <p:nvPicPr>
          <p:cNvPr id="36" name="Picture 35">
            <a:extLst>
              <a:ext uri="{FF2B5EF4-FFF2-40B4-BE49-F238E27FC236}">
                <a16:creationId xmlns:a16="http://schemas.microsoft.com/office/drawing/2014/main" xmlns="" id="{02141EE6-3A5E-23C3-A19A-94FE62FE7EBC}"/>
              </a:ext>
            </a:extLst>
          </p:cNvPr>
          <p:cNvPicPr>
            <a:picLocks noChangeAspect="1"/>
          </p:cNvPicPr>
          <p:nvPr/>
        </p:nvPicPr>
        <p:blipFill>
          <a:blip r:embed="rId7">
            <a:grayscl/>
            <a:extLst>
              <a:ext uri="{28A0092B-C50C-407E-A947-70E740481C1C}">
                <a14:useLocalDpi xmlns:a14="http://schemas.microsoft.com/office/drawing/2010/main" xmlns="" val="0"/>
              </a:ext>
            </a:extLst>
          </a:blip>
          <a:stretch>
            <a:fillRect/>
          </a:stretch>
        </p:blipFill>
        <p:spPr>
          <a:xfrm>
            <a:off x="2171045" y="793388"/>
            <a:ext cx="1508891" cy="314259"/>
          </a:xfrm>
          <a:prstGeom prst="rect">
            <a:avLst/>
          </a:prstGeom>
        </p:spPr>
      </p:pic>
      <p:pic>
        <p:nvPicPr>
          <p:cNvPr id="37" name="Picture 11">
            <a:extLst>
              <a:ext uri="{FF2B5EF4-FFF2-40B4-BE49-F238E27FC236}">
                <a16:creationId xmlns:a16="http://schemas.microsoft.com/office/drawing/2014/main" xmlns="" id="{270C5C61-2D39-A08A-3AC1-B593BB1673C3}"/>
              </a:ext>
            </a:extLst>
          </p:cNvPr>
          <p:cNvPicPr>
            <a:picLocks noChangeAspect="1" noChangeArrowheads="1"/>
          </p:cNvPicPr>
          <p:nvPr/>
        </p:nvPicPr>
        <p:blipFill>
          <a:blip r:embed="rId8">
            <a:duotone>
              <a:srgbClr val="00BBD3">
                <a:shade val="45000"/>
                <a:satMod val="135000"/>
              </a:srgbClr>
              <a:prstClr val="white"/>
            </a:duotone>
            <a:extLst>
              <a:ext uri="{28A0092B-C50C-407E-A947-70E740481C1C}">
                <a14:useLocalDpi xmlns:a14="http://schemas.microsoft.com/office/drawing/2010/main" xmlns="" val="0"/>
              </a:ext>
            </a:extLst>
          </a:blip>
          <a:srcRect/>
          <a:stretch>
            <a:fillRect/>
          </a:stretch>
        </p:blipFill>
        <p:spPr bwMode="auto">
          <a:xfrm>
            <a:off x="6035291" y="2731182"/>
            <a:ext cx="2611862" cy="206987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5495950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038" y="4750"/>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pic>
        <p:nvPicPr>
          <p:cNvPr id="68" name="Google Shape;68;p15"/>
          <p:cNvPicPr preferRelativeResize="0"/>
          <p:nvPr/>
        </p:nvPicPr>
        <p:blipFill>
          <a:blip r:embed="rId5">
            <a:alphaModFix/>
          </a:blip>
          <a:stretch>
            <a:fillRect/>
          </a:stretch>
        </p:blipFill>
        <p:spPr>
          <a:xfrm>
            <a:off x="7363438" y="148588"/>
            <a:ext cx="1495425" cy="371475"/>
          </a:xfrm>
          <a:prstGeom prst="rect">
            <a:avLst/>
          </a:prstGeom>
          <a:noFill/>
          <a:ln>
            <a:noFill/>
          </a:ln>
        </p:spPr>
      </p:pic>
      <p:sp>
        <p:nvSpPr>
          <p:cNvPr id="69" name="Google Shape;69;p15"/>
          <p:cNvSpPr txBox="1"/>
          <p:nvPr/>
        </p:nvSpPr>
        <p:spPr>
          <a:xfrm>
            <a:off x="184936" y="95413"/>
            <a:ext cx="7200000" cy="540000"/>
          </a:xfrm>
          <a:prstGeom prst="rect">
            <a:avLst/>
          </a:prstGeom>
          <a:noFill/>
          <a:ln>
            <a:noFill/>
          </a:ln>
        </p:spPr>
        <p:txBody>
          <a:bodyPr spcFirstLastPara="1" wrap="square" lIns="91425" tIns="91425" rIns="91425" bIns="91425" anchor="t" anchorCtr="0">
            <a:spAutoFit/>
          </a:bodyPr>
          <a:lstStyle/>
          <a:p>
            <a:pPr lvl="0"/>
            <a:r>
              <a:rPr lang="en-US" sz="2300" dirty="0">
                <a:solidFill>
                  <a:srgbClr val="00A4B6"/>
                </a:solidFill>
                <a:latin typeface="Cambria" panose="02040503050406030204" pitchFamily="18" charset="0"/>
                <a:ea typeface="Cambria" panose="02040503050406030204" pitchFamily="18" charset="0"/>
                <a:cs typeface="Proxima Nova"/>
                <a:sym typeface="Proxima Nova"/>
              </a:rPr>
              <a:t>Time Division Multiple Access (TDMA)</a:t>
            </a:r>
          </a:p>
        </p:txBody>
      </p:sp>
      <p:sp>
        <p:nvSpPr>
          <p:cNvPr id="7" name="TextBox 6">
            <a:extLst>
              <a:ext uri="{FF2B5EF4-FFF2-40B4-BE49-F238E27FC236}">
                <a16:creationId xmlns:a16="http://schemas.microsoft.com/office/drawing/2014/main" xmlns="" id="{DEA73279-30C2-751A-5634-D2937BC008D4}"/>
              </a:ext>
            </a:extLst>
          </p:cNvPr>
          <p:cNvSpPr txBox="1"/>
          <p:nvPr/>
        </p:nvSpPr>
        <p:spPr>
          <a:xfrm>
            <a:off x="248153" y="798163"/>
            <a:ext cx="3966648" cy="4265270"/>
          </a:xfrm>
          <a:prstGeom prst="rect">
            <a:avLst/>
          </a:prstGeom>
          <a:noFill/>
        </p:spPr>
        <p:txBody>
          <a:bodyPr wrap="square" rtlCol="0">
            <a:spAutoFit/>
          </a:bodyPr>
          <a:lstStyle/>
          <a:p>
            <a:pPr marL="285750" lvl="0" indent="-285750" algn="just">
              <a:lnSpc>
                <a:spcPct val="90000"/>
              </a:lnSpc>
              <a:spcBef>
                <a:spcPts val="1000"/>
              </a:spcBef>
              <a:buClr>
                <a:srgbClr val="5430AA"/>
              </a:buClr>
              <a:buFont typeface="Arial" panose="020B0604020202020204" pitchFamily="34" charset="0"/>
              <a:buChar char="•"/>
              <a:defRPr/>
            </a:pPr>
            <a:r>
              <a:rPr lang="en-IN" sz="1500" kern="1200" dirty="0">
                <a:solidFill>
                  <a:srgbClr val="5430AA"/>
                </a:solidFill>
                <a:latin typeface="Cambria" panose="02040503050406030204" pitchFamily="18" charset="0"/>
                <a:ea typeface="Cambria" panose="02040503050406030204" pitchFamily="18" charset="0"/>
              </a:rPr>
              <a:t>Digital </a:t>
            </a:r>
            <a:r>
              <a:rPr lang="en-IN" sz="1500" kern="1200" dirty="0">
                <a:solidFill>
                  <a:srgbClr val="212121"/>
                </a:solidFill>
                <a:latin typeface="Cambria" panose="02040503050406030204" pitchFamily="18" charset="0"/>
                <a:ea typeface="Cambria" panose="02040503050406030204" pitchFamily="18" charset="0"/>
              </a:rPr>
              <a:t>technique </a:t>
            </a:r>
          </a:p>
          <a:p>
            <a:pPr marL="285750" indent="-285750" algn="just">
              <a:lnSpc>
                <a:spcPct val="90000"/>
              </a:lnSpc>
              <a:spcBef>
                <a:spcPts val="1000"/>
              </a:spcBef>
              <a:buClr>
                <a:srgbClr val="5430AA"/>
              </a:buClr>
              <a:buFont typeface="Arial" panose="020B0604020202020204" pitchFamily="34" charset="0"/>
              <a:buChar char="•"/>
              <a:defRPr/>
            </a:pPr>
            <a:r>
              <a:rPr kumimoji="0" lang="en-IN" sz="15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In </a:t>
            </a:r>
            <a:r>
              <a:rPr kumimoji="0" lang="en-IN" sz="1500" b="1"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TDM</a:t>
            </a:r>
            <a:r>
              <a:rPr kumimoji="0" lang="en-IN" sz="15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the total time available in the channel is distributed among different users. Therefore, each user is allocated with different time interval known as a </a:t>
            </a:r>
            <a:r>
              <a:rPr kumimoji="0" lang="en-IN" sz="15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Time slot </a:t>
            </a:r>
            <a:r>
              <a:rPr kumimoji="0" lang="en-IN" sz="15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at which data is to be transmitted by the sender.</a:t>
            </a:r>
          </a:p>
          <a:p>
            <a:pPr marL="285750" indent="-285750" algn="just">
              <a:lnSpc>
                <a:spcPct val="90000"/>
              </a:lnSpc>
              <a:spcBef>
                <a:spcPts val="1000"/>
              </a:spcBef>
              <a:buClr>
                <a:srgbClr val="5430AA"/>
              </a:buClr>
              <a:buFont typeface="Arial" panose="020B0604020202020204" pitchFamily="34" charset="0"/>
              <a:buChar char="•"/>
              <a:defRPr/>
            </a:pPr>
            <a:r>
              <a:rPr lang="en-IN" sz="1500" kern="1200" dirty="0">
                <a:solidFill>
                  <a:srgbClr val="212121"/>
                </a:solidFill>
                <a:latin typeface="Cambria" panose="02040503050406030204" pitchFamily="18" charset="0"/>
                <a:ea typeface="Cambria" panose="02040503050406030204" pitchFamily="18" charset="0"/>
              </a:rPr>
              <a:t>In </a:t>
            </a:r>
            <a:r>
              <a:rPr lang="en-IN" sz="1500" b="1" kern="1200" dirty="0">
                <a:solidFill>
                  <a:srgbClr val="212121"/>
                </a:solidFill>
                <a:latin typeface="Cambria" panose="02040503050406030204" pitchFamily="18" charset="0"/>
                <a:ea typeface="Cambria" panose="02040503050406030204" pitchFamily="18" charset="0"/>
              </a:rPr>
              <a:t>TDM</a:t>
            </a:r>
            <a:r>
              <a:rPr lang="en-IN" sz="1500" kern="1200" dirty="0">
                <a:solidFill>
                  <a:srgbClr val="212121"/>
                </a:solidFill>
                <a:latin typeface="Cambria" panose="02040503050406030204" pitchFamily="18" charset="0"/>
                <a:ea typeface="Cambria" panose="02040503050406030204" pitchFamily="18" charset="0"/>
              </a:rPr>
              <a:t>, all signals operate at the </a:t>
            </a:r>
            <a:r>
              <a:rPr lang="en-IN" sz="1500" kern="1200" dirty="0">
                <a:solidFill>
                  <a:srgbClr val="5430AA"/>
                </a:solidFill>
                <a:latin typeface="Cambria" panose="02040503050406030204" pitchFamily="18" charset="0"/>
                <a:ea typeface="Cambria" panose="02040503050406030204" pitchFamily="18" charset="0"/>
              </a:rPr>
              <a:t>same frequency </a:t>
            </a:r>
            <a:r>
              <a:rPr lang="en-IN" sz="1500" kern="1200" dirty="0">
                <a:solidFill>
                  <a:srgbClr val="212121"/>
                </a:solidFill>
                <a:latin typeface="Cambria" panose="02040503050406030204" pitchFamily="18" charset="0"/>
                <a:ea typeface="Cambria" panose="02040503050406030204" pitchFamily="18" charset="0"/>
              </a:rPr>
              <a:t>with </a:t>
            </a:r>
            <a:r>
              <a:rPr lang="en-IN" sz="1500" kern="1200" dirty="0">
                <a:solidFill>
                  <a:srgbClr val="5430AA"/>
                </a:solidFill>
                <a:latin typeface="Cambria" panose="02040503050406030204" pitchFamily="18" charset="0"/>
                <a:ea typeface="Cambria" panose="02040503050406030204" pitchFamily="18" charset="0"/>
              </a:rPr>
              <a:t>different time. </a:t>
            </a:r>
            <a:endParaRPr kumimoji="0" lang="en-IN" sz="15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endParaRPr>
          </a:p>
          <a:p>
            <a:pPr marL="285750" marR="0" lvl="0" indent="-285750" algn="just" defTabSz="914400" rtl="0" eaLnBrk="1" fontAlgn="auto" latinLnBrk="0" hangingPunct="1">
              <a:lnSpc>
                <a:spcPct val="90000"/>
              </a:lnSpc>
              <a:spcBef>
                <a:spcPts val="1000"/>
              </a:spcBef>
              <a:spcAft>
                <a:spcPts val="0"/>
              </a:spcAft>
              <a:buClr>
                <a:srgbClr val="5430AA"/>
              </a:buClr>
              <a:buSzTx/>
              <a:buFont typeface="Arial" panose="020B0604020202020204" pitchFamily="34" charset="0"/>
              <a:buChar char="•"/>
              <a:tabLst/>
              <a:defRPr/>
            </a:pPr>
            <a:r>
              <a:rPr kumimoji="0" lang="en-IN" sz="15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A user takes control of the channel for a </a:t>
            </a:r>
            <a:r>
              <a:rPr kumimoji="0" lang="en-IN" sz="15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fixed</a:t>
            </a:r>
            <a:r>
              <a:rPr kumimoji="0" lang="en-IN" sz="15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amount of time.</a:t>
            </a:r>
          </a:p>
          <a:p>
            <a:pPr marL="285750" marR="0" lvl="0" indent="-285750" algn="just" defTabSz="914400" rtl="0" eaLnBrk="1" fontAlgn="auto" latinLnBrk="0" hangingPunct="1">
              <a:lnSpc>
                <a:spcPct val="90000"/>
              </a:lnSpc>
              <a:spcBef>
                <a:spcPts val="1000"/>
              </a:spcBef>
              <a:spcAft>
                <a:spcPts val="0"/>
              </a:spcAft>
              <a:buClr>
                <a:srgbClr val="5430AA"/>
              </a:buClr>
              <a:buSzTx/>
              <a:buFont typeface="Arial" panose="020B0604020202020204" pitchFamily="34" charset="0"/>
              <a:buChar char="•"/>
              <a:tabLst/>
              <a:defRPr/>
            </a:pPr>
            <a:r>
              <a:rPr kumimoji="0" lang="en-IN" sz="15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In </a:t>
            </a:r>
            <a:r>
              <a:rPr kumimoji="0" lang="en-IN" sz="1500" b="1"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TDM</a:t>
            </a:r>
            <a:r>
              <a:rPr kumimoji="0" lang="en-IN" sz="15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data is not transmitted simultaneously rather the data is </a:t>
            </a:r>
            <a:r>
              <a:rPr kumimoji="0" lang="en-IN" sz="15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transmitted one-by-one</a:t>
            </a:r>
            <a:r>
              <a:rPr kumimoji="0" lang="en-IN" sz="15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a:t>
            </a:r>
          </a:p>
          <a:p>
            <a:pPr marL="285750" marR="0" lvl="0" indent="-285750" algn="just" defTabSz="914400" rtl="0" eaLnBrk="1" fontAlgn="auto" latinLnBrk="0" hangingPunct="1">
              <a:lnSpc>
                <a:spcPct val="90000"/>
              </a:lnSpc>
              <a:spcBef>
                <a:spcPts val="1000"/>
              </a:spcBef>
              <a:spcAft>
                <a:spcPts val="0"/>
              </a:spcAft>
              <a:buClr>
                <a:srgbClr val="5430AA"/>
              </a:buClr>
              <a:buSzTx/>
              <a:buFont typeface="Arial" panose="020B0604020202020204" pitchFamily="34" charset="0"/>
              <a:buChar char="•"/>
              <a:tabLst/>
              <a:defRPr/>
            </a:pPr>
            <a:r>
              <a:rPr kumimoji="0" lang="en-IN" sz="1500" b="1"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TDM</a:t>
            </a:r>
            <a:r>
              <a:rPr kumimoji="0" lang="en-IN" sz="15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is mainly used in </a:t>
            </a:r>
            <a:r>
              <a:rPr kumimoji="0" lang="en-IN" sz="15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Telephone lines, ISDN</a:t>
            </a:r>
            <a:r>
              <a:rPr kumimoji="0" lang="en-IN" sz="15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(Integrated Services Digital Network) telephone lines.</a:t>
            </a:r>
            <a:endParaRPr kumimoji="0" lang="en-IN" sz="15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endParaRPr>
          </a:p>
        </p:txBody>
      </p:sp>
      <p:pic>
        <p:nvPicPr>
          <p:cNvPr id="8" name="Picture 7">
            <a:extLst>
              <a:ext uri="{FF2B5EF4-FFF2-40B4-BE49-F238E27FC236}">
                <a16:creationId xmlns:a16="http://schemas.microsoft.com/office/drawing/2014/main" xmlns="" id="{83AE66B3-8967-419B-3478-4CA8A0459BB3}"/>
              </a:ext>
            </a:extLst>
          </p:cNvPr>
          <p:cNvPicPr>
            <a:picLocks noChangeAspect="1"/>
          </p:cNvPicPr>
          <p:nvPr/>
        </p:nvPicPr>
        <p:blipFill>
          <a:blip r:embed="rId6">
            <a:duotone>
              <a:srgbClr val="909090">
                <a:shade val="45000"/>
                <a:satMod val="135000"/>
              </a:srgbClr>
              <a:prstClr val="white"/>
            </a:duotone>
            <a:extLst>
              <a:ext uri="{28A0092B-C50C-407E-A947-70E740481C1C}">
                <a14:useLocalDpi xmlns:a14="http://schemas.microsoft.com/office/drawing/2010/main" xmlns="" val="0"/>
              </a:ext>
            </a:extLst>
          </a:blip>
          <a:stretch>
            <a:fillRect/>
          </a:stretch>
        </p:blipFill>
        <p:spPr>
          <a:xfrm>
            <a:off x="2056954" y="793388"/>
            <a:ext cx="1546994" cy="355908"/>
          </a:xfrm>
          <a:prstGeom prst="rect">
            <a:avLst/>
          </a:prstGeom>
        </p:spPr>
      </p:pic>
      <p:pic>
        <p:nvPicPr>
          <p:cNvPr id="9" name="Google Shape;143;p27">
            <a:extLst>
              <a:ext uri="{FF2B5EF4-FFF2-40B4-BE49-F238E27FC236}">
                <a16:creationId xmlns:a16="http://schemas.microsoft.com/office/drawing/2014/main" xmlns="" id="{38CE69ED-9ECD-C75F-9500-8BF20A2BC45A}"/>
              </a:ext>
            </a:extLst>
          </p:cNvPr>
          <p:cNvPicPr preferRelativeResize="0"/>
          <p:nvPr/>
        </p:nvPicPr>
        <p:blipFill rotWithShape="1">
          <a:blip r:embed="rId7">
            <a:alphaModFix/>
          </a:blip>
          <a:srcRect l="5279" t="15547" r="2994" b="3257"/>
          <a:stretch/>
        </p:blipFill>
        <p:spPr>
          <a:xfrm>
            <a:off x="5005383" y="793388"/>
            <a:ext cx="3462756" cy="1949812"/>
          </a:xfrm>
          <a:prstGeom prst="rect">
            <a:avLst/>
          </a:prstGeom>
          <a:noFill/>
          <a:ln>
            <a:noFill/>
          </a:ln>
        </p:spPr>
      </p:pic>
      <p:pic>
        <p:nvPicPr>
          <p:cNvPr id="10" name="Picture 4">
            <a:extLst>
              <a:ext uri="{FF2B5EF4-FFF2-40B4-BE49-F238E27FC236}">
                <a16:creationId xmlns:a16="http://schemas.microsoft.com/office/drawing/2014/main" xmlns="" id="{6FC497D1-A5FD-F743-CBF3-EEAEDF5FC680}"/>
              </a:ext>
            </a:extLst>
          </p:cNvPr>
          <p:cNvPicPr>
            <a:picLocks noChangeAspect="1" noChangeArrowheads="1"/>
          </p:cNvPicPr>
          <p:nvPr/>
        </p:nvPicPr>
        <p:blipFill>
          <a:blip r:embed="rId8">
            <a:duotone>
              <a:srgbClr val="8BC145">
                <a:shade val="45000"/>
                <a:satMod val="135000"/>
              </a:srgbClr>
              <a:prstClr val="white"/>
            </a:duotone>
            <a:extLst>
              <a:ext uri="{28A0092B-C50C-407E-A947-70E740481C1C}">
                <a14:useLocalDpi xmlns:a14="http://schemas.microsoft.com/office/drawing/2010/main" xmlns="" val="0"/>
              </a:ext>
            </a:extLst>
          </a:blip>
          <a:srcRect/>
          <a:stretch>
            <a:fillRect/>
          </a:stretch>
        </p:blipFill>
        <p:spPr bwMode="auto">
          <a:xfrm>
            <a:off x="5684392" y="2901175"/>
            <a:ext cx="2426758" cy="204979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23802976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038" y="4750"/>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sp>
        <p:nvSpPr>
          <p:cNvPr id="3" name="TextBox 2">
            <a:extLst>
              <a:ext uri="{FF2B5EF4-FFF2-40B4-BE49-F238E27FC236}">
                <a16:creationId xmlns:a16="http://schemas.microsoft.com/office/drawing/2014/main" xmlns="" id="{83374566-ECE5-49C6-A8C0-43F841CB6ABB}"/>
              </a:ext>
            </a:extLst>
          </p:cNvPr>
          <p:cNvSpPr txBox="1"/>
          <p:nvPr/>
        </p:nvSpPr>
        <p:spPr>
          <a:xfrm>
            <a:off x="248153" y="666430"/>
            <a:ext cx="4323847" cy="4253472"/>
          </a:xfrm>
          <a:prstGeom prst="rect">
            <a:avLst/>
          </a:prstGeom>
          <a:noFill/>
        </p:spPr>
        <p:txBody>
          <a:bodyPr wrap="square" rtlCol="0">
            <a:spAutoFit/>
          </a:bodyPr>
          <a:lstStyle/>
          <a:p>
            <a:pPr marL="285750" lvl="0" indent="-285750" algn="just">
              <a:lnSpc>
                <a:spcPct val="90000"/>
              </a:lnSpc>
              <a:spcBef>
                <a:spcPts val="799"/>
              </a:spcBef>
              <a:buSzPts val="1100"/>
              <a:buFont typeface="Arial" panose="020B0604020202020204" pitchFamily="34" charset="0"/>
              <a:buChar char="•"/>
            </a:pPr>
            <a:r>
              <a:rPr lang="en-US" sz="1600" spc="-1" dirty="0">
                <a:latin typeface="Cambria" panose="02040503050406030204" pitchFamily="18" charset="0"/>
                <a:ea typeface="Cambria" panose="02040503050406030204" pitchFamily="18" charset="0"/>
              </a:rPr>
              <a:t>Each channel has a unique code</a:t>
            </a:r>
          </a:p>
          <a:p>
            <a:pPr marL="285750" lvl="0" indent="-285750" algn="just">
              <a:lnSpc>
                <a:spcPct val="90000"/>
              </a:lnSpc>
              <a:spcBef>
                <a:spcPts val="799"/>
              </a:spcBef>
              <a:buSzPts val="1100"/>
              <a:buFont typeface="Arial" panose="020B0604020202020204" pitchFamily="34" charset="0"/>
              <a:buChar char="•"/>
            </a:pPr>
            <a:r>
              <a:rPr lang="en-US" sz="1600" spc="-1" dirty="0">
                <a:latin typeface="Cambria" panose="02040503050406030204" pitchFamily="18" charset="0"/>
                <a:ea typeface="Cambria" panose="02040503050406030204" pitchFamily="18" charset="0"/>
              </a:rPr>
              <a:t>All channels use the same spectrum at the same time</a:t>
            </a:r>
          </a:p>
          <a:p>
            <a:pPr marL="285750" lvl="0" indent="-285750" algn="just">
              <a:lnSpc>
                <a:spcPct val="90000"/>
              </a:lnSpc>
              <a:spcBef>
                <a:spcPts val="799"/>
              </a:spcBef>
              <a:buSzPts val="1100"/>
              <a:buFont typeface="Arial" panose="020B0604020202020204" pitchFamily="34" charset="0"/>
              <a:buChar char="•"/>
            </a:pPr>
            <a:r>
              <a:rPr lang="en-US" sz="1600" spc="-1" dirty="0">
                <a:latin typeface="Cambria" panose="02040503050406030204" pitchFamily="18" charset="0"/>
                <a:ea typeface="Cambria" panose="02040503050406030204" pitchFamily="18" charset="0"/>
              </a:rPr>
              <a:t>First used in military applications due to its inherent security features.</a:t>
            </a:r>
          </a:p>
          <a:p>
            <a:pPr marL="285750" lvl="0" indent="-285750" algn="just">
              <a:lnSpc>
                <a:spcPct val="90000"/>
              </a:lnSpc>
              <a:spcBef>
                <a:spcPts val="799"/>
              </a:spcBef>
              <a:buSzPts val="1100"/>
              <a:buFont typeface="Arial" panose="020B0604020202020204" pitchFamily="34" charset="0"/>
              <a:buChar char="•"/>
            </a:pPr>
            <a:r>
              <a:rPr lang="en-US" sz="1600" spc="-1" dirty="0">
                <a:latin typeface="Cambria" panose="02040503050406030204" pitchFamily="18" charset="0"/>
                <a:ea typeface="Cambria" panose="02040503050406030204" pitchFamily="18" charset="0"/>
              </a:rPr>
              <a:t>Now used in many civil applications due to low processing power.</a:t>
            </a:r>
          </a:p>
          <a:p>
            <a:pPr marL="285750" lvl="0" indent="-285750" algn="just">
              <a:lnSpc>
                <a:spcPct val="90000"/>
              </a:lnSpc>
              <a:spcBef>
                <a:spcPts val="799"/>
              </a:spcBef>
              <a:buSzPts val="1100"/>
              <a:buFont typeface="Arial" panose="020B0604020202020204" pitchFamily="34" charset="0"/>
              <a:buChar char="•"/>
            </a:pPr>
            <a:r>
              <a:rPr lang="en-US" sz="1600" spc="-1" dirty="0">
                <a:latin typeface="Cambria" panose="02040503050406030204" pitchFamily="18" charset="0"/>
                <a:ea typeface="Cambria" panose="02040503050406030204" pitchFamily="18" charset="0"/>
              </a:rPr>
              <a:t>Ex., people talk different languages in a party.</a:t>
            </a:r>
          </a:p>
          <a:p>
            <a:pPr marL="285750" lvl="0" indent="-285750" algn="just">
              <a:lnSpc>
                <a:spcPct val="90000"/>
              </a:lnSpc>
              <a:spcBef>
                <a:spcPts val="799"/>
              </a:spcBef>
              <a:buSzPts val="1100"/>
              <a:buFont typeface="Arial" panose="020B0604020202020204" pitchFamily="34" charset="0"/>
              <a:buChar char="•"/>
            </a:pPr>
            <a:r>
              <a:rPr lang="en-US" sz="1600" spc="-1" dirty="0">
                <a:latin typeface="Cambria" panose="02040503050406030204" pitchFamily="18" charset="0"/>
                <a:ea typeface="Cambria" panose="02040503050406030204" pitchFamily="18" charset="0"/>
              </a:rPr>
              <a:t>If the listener doesn’t know the language, the signals are received but useless.</a:t>
            </a:r>
          </a:p>
          <a:p>
            <a:pPr marL="285750" indent="-285750" algn="just">
              <a:lnSpc>
                <a:spcPct val="90000"/>
              </a:lnSpc>
              <a:spcBef>
                <a:spcPts val="799"/>
              </a:spcBef>
              <a:buSzPts val="1100"/>
              <a:buFont typeface="Arial" panose="020B0604020202020204" pitchFamily="34" charset="0"/>
              <a:buChar char="•"/>
            </a:pPr>
            <a:r>
              <a:rPr lang="en-US" sz="1600" spc="-1" dirty="0">
                <a:latin typeface="Cambria" panose="02040503050406030204" pitchFamily="18" charset="0"/>
                <a:ea typeface="Cambria" panose="02040503050406030204" pitchFamily="18" charset="0"/>
              </a:rPr>
              <a:t>CDMA allows for greater development and use of broadband devices such as GPS units, PDA's, wireless laptop modems, Internet capable cell phones, and other innovative devices.</a:t>
            </a:r>
          </a:p>
        </p:txBody>
      </p:sp>
      <p:pic>
        <p:nvPicPr>
          <p:cNvPr id="68" name="Google Shape;68;p15"/>
          <p:cNvPicPr preferRelativeResize="0"/>
          <p:nvPr/>
        </p:nvPicPr>
        <p:blipFill>
          <a:blip r:embed="rId5">
            <a:alphaModFix/>
          </a:blip>
          <a:stretch>
            <a:fillRect/>
          </a:stretch>
        </p:blipFill>
        <p:spPr>
          <a:xfrm>
            <a:off x="7363438" y="148588"/>
            <a:ext cx="1495425" cy="371475"/>
          </a:xfrm>
          <a:prstGeom prst="rect">
            <a:avLst/>
          </a:prstGeom>
          <a:noFill/>
          <a:ln>
            <a:noFill/>
          </a:ln>
        </p:spPr>
      </p:pic>
      <p:sp>
        <p:nvSpPr>
          <p:cNvPr id="69" name="Google Shape;69;p15"/>
          <p:cNvSpPr txBox="1"/>
          <p:nvPr/>
        </p:nvSpPr>
        <p:spPr>
          <a:xfrm>
            <a:off x="184936" y="95413"/>
            <a:ext cx="7200000" cy="540000"/>
          </a:xfrm>
          <a:prstGeom prst="rect">
            <a:avLst/>
          </a:prstGeom>
          <a:noFill/>
          <a:ln>
            <a:noFill/>
          </a:ln>
        </p:spPr>
        <p:txBody>
          <a:bodyPr spcFirstLastPara="1" wrap="square" lIns="91425" tIns="91425" rIns="91425" bIns="91425" anchor="t" anchorCtr="0">
            <a:spAutoFit/>
          </a:bodyPr>
          <a:lstStyle/>
          <a:p>
            <a:pPr lvl="0"/>
            <a:r>
              <a:rPr lang="en-US" sz="2300" dirty="0">
                <a:solidFill>
                  <a:srgbClr val="00A4B6"/>
                </a:solidFill>
                <a:latin typeface="Cambria" panose="02040503050406030204" pitchFamily="18" charset="0"/>
                <a:ea typeface="Cambria" panose="02040503050406030204" pitchFamily="18" charset="0"/>
                <a:cs typeface="Proxima Nova"/>
                <a:sym typeface="Proxima Nova"/>
              </a:rPr>
              <a:t>Code Division Multiple Access (CDMA)</a:t>
            </a:r>
          </a:p>
        </p:txBody>
      </p:sp>
      <p:pic>
        <p:nvPicPr>
          <p:cNvPr id="7" name="Google Shape;156;p29">
            <a:extLst>
              <a:ext uri="{FF2B5EF4-FFF2-40B4-BE49-F238E27FC236}">
                <a16:creationId xmlns:a16="http://schemas.microsoft.com/office/drawing/2014/main" xmlns="" id="{C273692C-5B70-6441-8E03-A62AB2F00002}"/>
              </a:ext>
            </a:extLst>
          </p:cNvPr>
          <p:cNvPicPr preferRelativeResize="0"/>
          <p:nvPr/>
        </p:nvPicPr>
        <p:blipFill rotWithShape="1">
          <a:blip r:embed="rId6">
            <a:alphaModFix/>
          </a:blip>
          <a:srcRect l="13962" r="11912"/>
          <a:stretch/>
        </p:blipFill>
        <p:spPr>
          <a:xfrm>
            <a:off x="5184183" y="688587"/>
            <a:ext cx="3095788" cy="2248341"/>
          </a:xfrm>
          <a:prstGeom prst="rect">
            <a:avLst/>
          </a:prstGeom>
          <a:noFill/>
          <a:ln>
            <a:noFill/>
          </a:ln>
        </p:spPr>
      </p:pic>
      <p:pic>
        <p:nvPicPr>
          <p:cNvPr id="1028" name="Picture 4" descr="Wireless and mobile communication">
            <a:extLst>
              <a:ext uri="{FF2B5EF4-FFF2-40B4-BE49-F238E27FC236}">
                <a16:creationId xmlns:a16="http://schemas.microsoft.com/office/drawing/2014/main" xmlns="" id="{93CB70E2-24E1-5A92-AB55-19C8929A3B24}"/>
              </a:ext>
            </a:extLst>
          </p:cNvPr>
          <p:cNvPicPr>
            <a:picLocks noChangeAspect="1" noChangeArrowheads="1"/>
          </p:cNvPicPr>
          <p:nvPr/>
        </p:nvPicPr>
        <p:blipFill rotWithShape="1">
          <a:blip r:embed="rId7">
            <a:extLst>
              <a:ext uri="{28A0092B-C50C-407E-A947-70E740481C1C}">
                <a14:useLocalDpi xmlns:a14="http://schemas.microsoft.com/office/drawing/2010/main" xmlns="" val="0"/>
              </a:ext>
            </a:extLst>
          </a:blip>
          <a:srcRect b="15562"/>
          <a:stretch/>
        </p:blipFill>
        <p:spPr bwMode="auto">
          <a:xfrm>
            <a:off x="5636750" y="3105452"/>
            <a:ext cx="2643221" cy="1923262"/>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18665716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pic>
        <p:nvPicPr>
          <p:cNvPr id="165" name="Google Shape;165;p22"/>
          <p:cNvPicPr preferRelativeResize="0"/>
          <p:nvPr/>
        </p:nvPicPr>
        <p:blipFill>
          <a:blip r:embed="rId3">
            <a:alphaModFix/>
          </a:blip>
          <a:stretch>
            <a:fillRect/>
          </a:stretch>
        </p:blipFill>
        <p:spPr>
          <a:xfrm>
            <a:off x="4750" y="4750"/>
            <a:ext cx="9134475" cy="5133975"/>
          </a:xfrm>
          <a:prstGeom prst="rect">
            <a:avLst/>
          </a:prstGeom>
          <a:noFill/>
          <a:ln>
            <a:noFill/>
          </a:ln>
        </p:spPr>
      </p:pic>
      <p:pic>
        <p:nvPicPr>
          <p:cNvPr id="166" name="Google Shape;166;p22"/>
          <p:cNvPicPr preferRelativeResize="0"/>
          <p:nvPr/>
        </p:nvPicPr>
        <p:blipFill>
          <a:blip r:embed="rId4">
            <a:alphaModFix/>
          </a:blip>
          <a:stretch>
            <a:fillRect/>
          </a:stretch>
        </p:blipFill>
        <p:spPr>
          <a:xfrm>
            <a:off x="4763" y="4750"/>
            <a:ext cx="9134475" cy="5133975"/>
          </a:xfrm>
          <a:prstGeom prst="rect">
            <a:avLst/>
          </a:prstGeom>
          <a:noFill/>
          <a:ln>
            <a:noFill/>
          </a:ln>
        </p:spPr>
      </p:pic>
      <p:pic>
        <p:nvPicPr>
          <p:cNvPr id="171" name="Google Shape;171;p22"/>
          <p:cNvPicPr preferRelativeResize="0"/>
          <p:nvPr/>
        </p:nvPicPr>
        <p:blipFill>
          <a:blip r:embed="rId5">
            <a:alphaModFix/>
          </a:blip>
          <a:stretch>
            <a:fillRect/>
          </a:stretch>
        </p:blipFill>
        <p:spPr>
          <a:xfrm>
            <a:off x="7363438" y="148588"/>
            <a:ext cx="1495425" cy="371475"/>
          </a:xfrm>
          <a:prstGeom prst="rect">
            <a:avLst/>
          </a:prstGeom>
          <a:noFill/>
          <a:ln>
            <a:noFill/>
          </a:ln>
        </p:spPr>
      </p:pic>
      <p:sp>
        <p:nvSpPr>
          <p:cNvPr id="11" name="Google Shape;71;p15"/>
          <p:cNvSpPr txBox="1"/>
          <p:nvPr/>
        </p:nvSpPr>
        <p:spPr>
          <a:xfrm>
            <a:off x="333812" y="1655725"/>
            <a:ext cx="4571401" cy="1292631"/>
          </a:xfrm>
          <a:prstGeom prst="rect">
            <a:avLst/>
          </a:prstGeom>
          <a:noFill/>
          <a:ln>
            <a:noFill/>
          </a:ln>
        </p:spPr>
        <p:txBody>
          <a:bodyPr spcFirstLastPara="1" wrap="square" lIns="91425" tIns="91425" rIns="91425" bIns="91425" anchor="t" anchorCtr="0">
            <a:spAutoFit/>
          </a:bodyPr>
          <a:lstStyle/>
          <a:p>
            <a:pPr lvl="0"/>
            <a:r>
              <a:rPr lang="en-US" sz="3600" b="1" dirty="0">
                <a:solidFill>
                  <a:srgbClr val="666666"/>
                </a:solidFill>
                <a:latin typeface="Proxima Nova"/>
                <a:ea typeface="Proxima Nova"/>
                <a:cs typeface="Proxima Nova"/>
                <a:sym typeface="Proxima Nova"/>
              </a:rPr>
              <a:t>Unit - 2</a:t>
            </a:r>
            <a:endParaRPr lang="en-IN" sz="3600" b="1" dirty="0">
              <a:solidFill>
                <a:srgbClr val="666666"/>
              </a:solidFill>
              <a:latin typeface="Proxima Nova"/>
              <a:ea typeface="Proxima Nova"/>
              <a:cs typeface="Proxima Nova"/>
              <a:sym typeface="Proxima Nova"/>
            </a:endParaRPr>
          </a:p>
          <a:p>
            <a:r>
              <a:rPr lang="en-US" sz="3600" b="1" dirty="0">
                <a:solidFill>
                  <a:srgbClr val="666666"/>
                </a:solidFill>
                <a:latin typeface="Proxima Nova"/>
              </a:rPr>
              <a:t>The Cellular Concept</a:t>
            </a:r>
            <a:endParaRPr sz="3600" b="1" dirty="0">
              <a:solidFill>
                <a:srgbClr val="666666"/>
              </a:solidFill>
              <a:latin typeface="Proxima Nova"/>
            </a:endParaRPr>
          </a:p>
        </p:txBody>
      </p:sp>
      <p:sp>
        <p:nvSpPr>
          <p:cNvPr id="12" name="Google Shape;73;p15"/>
          <p:cNvSpPr txBox="1"/>
          <p:nvPr/>
        </p:nvSpPr>
        <p:spPr>
          <a:xfrm>
            <a:off x="333812" y="4253501"/>
            <a:ext cx="3362534" cy="430857"/>
          </a:xfrm>
          <a:prstGeom prst="rect">
            <a:avLst/>
          </a:prstGeom>
          <a:noFill/>
          <a:ln>
            <a:noFill/>
          </a:ln>
        </p:spPr>
        <p:txBody>
          <a:bodyPr spcFirstLastPara="1" wrap="square" lIns="91425" tIns="91425" rIns="91425" bIns="91425" anchor="t" anchorCtr="0">
            <a:spAutoFit/>
          </a:bodyPr>
          <a:lstStyle/>
          <a:p>
            <a:pPr lvl="0"/>
            <a:r>
              <a:rPr lang="en-US" sz="1600">
                <a:solidFill>
                  <a:schemeClr val="dk2"/>
                </a:solidFill>
                <a:latin typeface="Cambria" panose="02040503050406030204" pitchFamily="18" charset="0"/>
                <a:ea typeface="Cambria" panose="02040503050406030204" pitchFamily="18" charset="0"/>
              </a:rPr>
              <a:t>Computer </a:t>
            </a:r>
            <a:r>
              <a:rPr lang="en-US" sz="1600" dirty="0">
                <a:solidFill>
                  <a:schemeClr val="dk2"/>
                </a:solidFill>
                <a:latin typeface="Cambria" panose="02040503050406030204" pitchFamily="18" charset="0"/>
                <a:ea typeface="Cambria" panose="02040503050406030204" pitchFamily="18" charset="0"/>
              </a:rPr>
              <a:t>Engineering Department</a:t>
            </a:r>
            <a:endParaRPr sz="1600" dirty="0">
              <a:solidFill>
                <a:schemeClr val="dk2"/>
              </a:solidFill>
              <a:latin typeface="Cambria" panose="02040503050406030204" pitchFamily="18" charset="0"/>
              <a:ea typeface="Cambria" panose="02040503050406030204" pitchFamily="18" charset="0"/>
            </a:endParaRPr>
          </a:p>
        </p:txBody>
      </p:sp>
      <p:sp>
        <p:nvSpPr>
          <p:cNvPr id="13" name="Google Shape;71;p15"/>
          <p:cNvSpPr txBox="1"/>
          <p:nvPr/>
        </p:nvSpPr>
        <p:spPr>
          <a:xfrm>
            <a:off x="406433" y="724875"/>
            <a:ext cx="3491392" cy="461635"/>
          </a:xfrm>
          <a:prstGeom prst="rect">
            <a:avLst/>
          </a:prstGeom>
          <a:noFill/>
          <a:ln>
            <a:noFill/>
          </a:ln>
        </p:spPr>
        <p:txBody>
          <a:bodyPr spcFirstLastPara="1" wrap="square" lIns="91425" tIns="91425" rIns="91425" bIns="91425" anchor="t" anchorCtr="0">
            <a:spAutoFit/>
          </a:bodyPr>
          <a:lstStyle/>
          <a:p>
            <a:pPr lvl="0"/>
            <a:r>
              <a:rPr lang="en-IN" sz="1800" b="1" dirty="0">
                <a:solidFill>
                  <a:srgbClr val="666666"/>
                </a:solidFill>
                <a:latin typeface="Cambria" panose="02040503050406030204" pitchFamily="18" charset="0"/>
                <a:ea typeface="Cambria" panose="02040503050406030204" pitchFamily="18" charset="0"/>
              </a:rPr>
              <a:t>01CE0701</a:t>
            </a:r>
            <a:r>
              <a:rPr lang="en-IN" sz="1800" b="1" dirty="0">
                <a:solidFill>
                  <a:srgbClr val="666666"/>
                </a:solidFill>
                <a:latin typeface="Cambria" panose="02040503050406030204" pitchFamily="18" charset="0"/>
                <a:ea typeface="Cambria" panose="02040503050406030204" pitchFamily="18" charset="0"/>
                <a:cs typeface="Proxima Nova"/>
                <a:sym typeface="Proxima Nova"/>
              </a:rPr>
              <a:t> – Mobile Computing</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pic>
        <p:nvPicPr>
          <p:cNvPr id="219" name="Google Shape;219;p26"/>
          <p:cNvPicPr preferRelativeResize="0"/>
          <p:nvPr/>
        </p:nvPicPr>
        <p:blipFill>
          <a:blip r:embed="rId3">
            <a:alphaModFix/>
          </a:blip>
          <a:stretch>
            <a:fillRect/>
          </a:stretch>
        </p:blipFill>
        <p:spPr>
          <a:xfrm>
            <a:off x="0" y="0"/>
            <a:ext cx="9144000" cy="5139333"/>
          </a:xfrm>
          <a:prstGeom prst="rect">
            <a:avLst/>
          </a:prstGeom>
          <a:noFill/>
          <a:ln>
            <a:noFill/>
          </a:ln>
        </p:spPr>
      </p:pic>
      <p:pic>
        <p:nvPicPr>
          <p:cNvPr id="220" name="Google Shape;220;p26"/>
          <p:cNvPicPr preferRelativeResize="0"/>
          <p:nvPr/>
        </p:nvPicPr>
        <p:blipFill>
          <a:blip r:embed="rId4">
            <a:alphaModFix/>
          </a:blip>
          <a:stretch>
            <a:fillRect/>
          </a:stretch>
        </p:blipFill>
        <p:spPr>
          <a:xfrm>
            <a:off x="4763" y="4750"/>
            <a:ext cx="9134475" cy="5133975"/>
          </a:xfrm>
          <a:prstGeom prst="rect">
            <a:avLst/>
          </a:prstGeom>
          <a:noFill/>
          <a:ln>
            <a:noFill/>
          </a:ln>
        </p:spPr>
      </p:pic>
      <p:sp>
        <p:nvSpPr>
          <p:cNvPr id="221" name="Google Shape;221;p26"/>
          <p:cNvSpPr txBox="1"/>
          <p:nvPr/>
        </p:nvSpPr>
        <p:spPr>
          <a:xfrm>
            <a:off x="312076" y="880252"/>
            <a:ext cx="6142967" cy="1661963"/>
          </a:xfrm>
          <a:prstGeom prst="rect">
            <a:avLst/>
          </a:prstGeom>
          <a:noFill/>
          <a:ln>
            <a:noFill/>
          </a:ln>
        </p:spPr>
        <p:txBody>
          <a:bodyPr spcFirstLastPara="1" wrap="square" lIns="91425" tIns="91425" rIns="91425" bIns="91425" anchor="t" anchorCtr="0">
            <a:spAutoFit/>
          </a:bodyPr>
          <a:lstStyle/>
          <a:p>
            <a:pPr lvl="0"/>
            <a:r>
              <a:rPr lang="en-IN" sz="4800" b="1" dirty="0">
                <a:solidFill>
                  <a:schemeClr val="dk2"/>
                </a:solidFill>
                <a:latin typeface="Proxima Nova"/>
                <a:ea typeface="Proxima Nova"/>
                <a:cs typeface="Proxima Nova"/>
                <a:sym typeface="Proxima Nova"/>
              </a:rPr>
              <a:t>Channel Assignment </a:t>
            </a:r>
          </a:p>
          <a:p>
            <a:pPr lvl="0"/>
            <a:r>
              <a:rPr lang="en-IN" sz="4800" b="1" dirty="0">
                <a:solidFill>
                  <a:schemeClr val="dk2"/>
                </a:solidFill>
                <a:latin typeface="Proxima Nova"/>
                <a:ea typeface="Proxima Nova"/>
                <a:cs typeface="Proxima Nova"/>
                <a:sym typeface="Proxima Nova"/>
              </a:rPr>
              <a:t>Strategies</a:t>
            </a:r>
          </a:p>
        </p:txBody>
      </p:sp>
      <p:pic>
        <p:nvPicPr>
          <p:cNvPr id="225" name="Google Shape;225;p26"/>
          <p:cNvPicPr preferRelativeResize="0"/>
          <p:nvPr/>
        </p:nvPicPr>
        <p:blipFill>
          <a:blip r:embed="rId5">
            <a:alphaModFix/>
          </a:blip>
          <a:stretch>
            <a:fillRect/>
          </a:stretch>
        </p:blipFill>
        <p:spPr>
          <a:xfrm>
            <a:off x="7363438" y="148588"/>
            <a:ext cx="1495425" cy="371475"/>
          </a:xfrm>
          <a:prstGeom prst="rect">
            <a:avLst/>
          </a:prstGeom>
          <a:noFill/>
          <a:ln>
            <a:noFill/>
          </a:ln>
        </p:spPr>
      </p:pic>
    </p:spTree>
    <p:extLst>
      <p:ext uri="{BB962C8B-B14F-4D97-AF65-F5344CB8AC3E}">
        <p14:creationId xmlns:p14="http://schemas.microsoft.com/office/powerpoint/2010/main" xmlns="" val="33744983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038" y="4750"/>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pic>
        <p:nvPicPr>
          <p:cNvPr id="68" name="Google Shape;68;p15"/>
          <p:cNvPicPr preferRelativeResize="0"/>
          <p:nvPr/>
        </p:nvPicPr>
        <p:blipFill>
          <a:blip r:embed="rId5">
            <a:alphaModFix/>
          </a:blip>
          <a:stretch>
            <a:fillRect/>
          </a:stretch>
        </p:blipFill>
        <p:spPr>
          <a:xfrm>
            <a:off x="7363438" y="148588"/>
            <a:ext cx="1495425" cy="371475"/>
          </a:xfrm>
          <a:prstGeom prst="rect">
            <a:avLst/>
          </a:prstGeom>
          <a:noFill/>
          <a:ln>
            <a:noFill/>
          </a:ln>
        </p:spPr>
      </p:pic>
      <p:sp>
        <p:nvSpPr>
          <p:cNvPr id="69" name="Google Shape;69;p15"/>
          <p:cNvSpPr txBox="1"/>
          <p:nvPr/>
        </p:nvSpPr>
        <p:spPr>
          <a:xfrm>
            <a:off x="184936" y="95413"/>
            <a:ext cx="7200000" cy="540000"/>
          </a:xfrm>
          <a:prstGeom prst="rect">
            <a:avLst/>
          </a:prstGeom>
          <a:noFill/>
          <a:ln>
            <a:noFill/>
          </a:ln>
        </p:spPr>
        <p:txBody>
          <a:bodyPr spcFirstLastPara="1" wrap="square" lIns="91425" tIns="91425" rIns="91425" bIns="91425" anchor="t" anchorCtr="0">
            <a:spAutoFit/>
          </a:bodyPr>
          <a:lstStyle/>
          <a:p>
            <a:pPr lvl="0"/>
            <a:r>
              <a:rPr lang="en-US" sz="2300" dirty="0">
                <a:solidFill>
                  <a:srgbClr val="00A4B6"/>
                </a:solidFill>
                <a:latin typeface="Cambria" panose="02040503050406030204" pitchFamily="18" charset="0"/>
                <a:ea typeface="Cambria" panose="02040503050406030204" pitchFamily="18" charset="0"/>
                <a:cs typeface="Proxima Nova"/>
                <a:sym typeface="Proxima Nova"/>
              </a:rPr>
              <a:t>Channel Assignment/Allocation Strategies</a:t>
            </a:r>
            <a:endParaRPr sz="2300" dirty="0">
              <a:solidFill>
                <a:srgbClr val="00A4B6"/>
              </a:solidFill>
              <a:latin typeface="Cambria" panose="02040503050406030204" pitchFamily="18" charset="0"/>
              <a:ea typeface="Cambria" panose="02040503050406030204" pitchFamily="18" charset="0"/>
              <a:cs typeface="Proxima Nova"/>
              <a:sym typeface="Proxima Nova"/>
            </a:endParaRPr>
          </a:p>
        </p:txBody>
      </p:sp>
      <p:sp>
        <p:nvSpPr>
          <p:cNvPr id="71" name="Google Shape;71;p15"/>
          <p:cNvSpPr txBox="1"/>
          <p:nvPr/>
        </p:nvSpPr>
        <p:spPr>
          <a:xfrm>
            <a:off x="184936" y="724875"/>
            <a:ext cx="8820000" cy="3016180"/>
          </a:xfrm>
          <a:prstGeom prst="rect">
            <a:avLst/>
          </a:prstGeom>
          <a:noFill/>
          <a:ln>
            <a:noFill/>
          </a:ln>
        </p:spPr>
        <p:txBody>
          <a:bodyPr spcFirstLastPara="1" wrap="square" lIns="91425" tIns="91425" rIns="91425" bIns="91425" anchor="t" anchorCtr="0">
            <a:spAutoFit/>
          </a:bodyPr>
          <a:lstStyle/>
          <a:p>
            <a:pPr marL="285750" lvl="2" indent="-285750" algn="just">
              <a:buFont typeface="Wingdings" panose="05000000000000000000" pitchFamily="2" charset="2"/>
              <a:buChar char="q"/>
            </a:pPr>
            <a:r>
              <a:rPr lang="en-IN" sz="2000" b="1" dirty="0">
                <a:solidFill>
                  <a:srgbClr val="666666"/>
                </a:solidFill>
                <a:latin typeface="Cambria" panose="02040503050406030204" pitchFamily="18" charset="0"/>
                <a:ea typeface="Cambria" panose="02040503050406030204" pitchFamily="18" charset="0"/>
                <a:cs typeface="Proxima Nova"/>
                <a:sym typeface="Proxima Nova"/>
              </a:rPr>
              <a:t>What is Channel Allocation?</a:t>
            </a:r>
          </a:p>
          <a:p>
            <a:pPr marL="271463" lvl="2" indent="-185738" algn="just">
              <a:buFont typeface="Arial" panose="020B0604020202020204" pitchFamily="34" charset="0"/>
              <a:buChar char="•"/>
            </a:pPr>
            <a:r>
              <a:rPr lang="en-US" sz="1800" dirty="0">
                <a:solidFill>
                  <a:schemeClr val="tx1"/>
                </a:solidFill>
                <a:latin typeface="Cambria" panose="02040503050406030204" pitchFamily="18" charset="0"/>
                <a:ea typeface="Cambria" panose="02040503050406030204" pitchFamily="18" charset="0"/>
              </a:rPr>
              <a:t>Channel Allocation </a:t>
            </a:r>
            <a:r>
              <a:rPr lang="en-US" sz="1800" dirty="0">
                <a:latin typeface="Cambria" panose="02040503050406030204" pitchFamily="18" charset="0"/>
                <a:ea typeface="Cambria" panose="02040503050406030204" pitchFamily="18" charset="0"/>
              </a:rPr>
              <a:t>means to allocate the </a:t>
            </a:r>
            <a:r>
              <a:rPr lang="en-US" sz="1800" i="1" dirty="0">
                <a:solidFill>
                  <a:schemeClr val="accent1"/>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available channels </a:t>
            </a:r>
            <a:r>
              <a:rPr lang="en-US" sz="1800" dirty="0">
                <a:latin typeface="Cambria" panose="02040503050406030204" pitchFamily="18" charset="0"/>
                <a:ea typeface="Cambria" panose="02040503050406030204" pitchFamily="18" charset="0"/>
              </a:rPr>
              <a:t>to the </a:t>
            </a:r>
            <a:r>
              <a:rPr lang="en-US" sz="1800" i="1" dirty="0">
                <a:solidFill>
                  <a:schemeClr val="accent4">
                    <a:lumMod val="75000"/>
                  </a:schemeClr>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cells</a:t>
            </a:r>
            <a:r>
              <a:rPr lang="en-US" sz="1800" dirty="0">
                <a:latin typeface="Cambria" panose="02040503050406030204" pitchFamily="18" charset="0"/>
                <a:ea typeface="Cambria" panose="02040503050406030204" pitchFamily="18" charset="0"/>
              </a:rPr>
              <a:t> in a cellular system.</a:t>
            </a:r>
          </a:p>
          <a:p>
            <a:pPr marL="271463" lvl="2" indent="-185738" algn="just">
              <a:buFont typeface="Arial" panose="020B0604020202020204" pitchFamily="34" charset="0"/>
              <a:buChar char="•"/>
            </a:pPr>
            <a:endParaRPr lang="en-US" sz="1800" dirty="0">
              <a:latin typeface="Cambria" panose="02040503050406030204" pitchFamily="18" charset="0"/>
              <a:ea typeface="Cambria" panose="02040503050406030204" pitchFamily="18" charset="0"/>
            </a:endParaRPr>
          </a:p>
          <a:p>
            <a:pPr marL="271463" lvl="2" indent="-185738" algn="just">
              <a:buFont typeface="Arial" panose="020B0604020202020204" pitchFamily="34" charset="0"/>
              <a:buChar char="•"/>
            </a:pPr>
            <a:r>
              <a:rPr lang="en-US" sz="1800" dirty="0">
                <a:latin typeface="Cambria" panose="02040503050406030204" pitchFamily="18" charset="0"/>
                <a:ea typeface="Cambria" panose="02040503050406030204" pitchFamily="18" charset="0"/>
              </a:rPr>
              <a:t>When a user wants to make a </a:t>
            </a:r>
            <a:r>
              <a:rPr lang="en-US" sz="1800" i="1" dirty="0">
                <a:solidFill>
                  <a:srgbClr val="FF0000"/>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call request </a:t>
            </a:r>
            <a:r>
              <a:rPr lang="en-US" sz="1800" dirty="0">
                <a:latin typeface="Cambria" panose="02040503050406030204" pitchFamily="18" charset="0"/>
                <a:ea typeface="Cambria" panose="02040503050406030204" pitchFamily="18" charset="0"/>
              </a:rPr>
              <a:t>then by using channel allocation strategies their requests are fulfilled. </a:t>
            </a:r>
          </a:p>
          <a:p>
            <a:pPr marL="85725" lvl="2" algn="just"/>
            <a:endParaRPr lang="en-US" sz="1800" dirty="0">
              <a:latin typeface="Cambria" panose="02040503050406030204" pitchFamily="18" charset="0"/>
              <a:ea typeface="Cambria" panose="02040503050406030204" pitchFamily="18" charset="0"/>
            </a:endParaRPr>
          </a:p>
          <a:p>
            <a:pPr marL="285750" lvl="2" indent="-285750" algn="just">
              <a:buFont typeface="Wingdings" panose="05000000000000000000" pitchFamily="2" charset="2"/>
              <a:buChar char="q"/>
            </a:pPr>
            <a:r>
              <a:rPr lang="en-US" sz="2000" b="1" dirty="0">
                <a:solidFill>
                  <a:srgbClr val="666666"/>
                </a:solidFill>
                <a:latin typeface="Cambria" panose="02040503050406030204" pitchFamily="18" charset="0"/>
                <a:ea typeface="Cambria" panose="02040503050406030204" pitchFamily="18" charset="0"/>
                <a:cs typeface="Proxima Nova"/>
              </a:rPr>
              <a:t>Purpose</a:t>
            </a:r>
          </a:p>
          <a:p>
            <a:pPr marL="271463" lvl="2" indent="-185738" algn="just">
              <a:buFont typeface="Arial" panose="020B0604020202020204" pitchFamily="34" charset="0"/>
              <a:buChar char="•"/>
            </a:pPr>
            <a:r>
              <a:rPr lang="en-US" sz="1800" dirty="0">
                <a:latin typeface="Cambria" panose="02040503050406030204" pitchFamily="18" charset="0"/>
                <a:ea typeface="Cambria" panose="02040503050406030204" pitchFamily="18" charset="0"/>
              </a:rPr>
              <a:t>Channel Allocation Strategies are designed in such a way that there is efficient use of </a:t>
            </a:r>
            <a:r>
              <a:rPr lang="en-US" sz="1800" i="1" dirty="0">
                <a:solidFill>
                  <a:srgbClr val="00B050"/>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frequencies</a:t>
            </a:r>
            <a:r>
              <a:rPr lang="en-US" sz="1800" dirty="0">
                <a:latin typeface="Cambria" panose="02040503050406030204" pitchFamily="18" charset="0"/>
                <a:ea typeface="Cambria" panose="02040503050406030204" pitchFamily="18" charset="0"/>
              </a:rPr>
              <a:t>, </a:t>
            </a:r>
            <a:r>
              <a:rPr lang="en-US" sz="1800" i="1" dirty="0">
                <a:solidFill>
                  <a:srgbClr val="7030A0"/>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time slots</a:t>
            </a:r>
            <a:r>
              <a:rPr lang="en-US" sz="1800" dirty="0">
                <a:solidFill>
                  <a:srgbClr val="7030A0"/>
                </a:solidFill>
                <a:latin typeface="Cambria" panose="02040503050406030204" pitchFamily="18" charset="0"/>
                <a:ea typeface="Cambria" panose="02040503050406030204" pitchFamily="18" charset="0"/>
              </a:rPr>
              <a:t> </a:t>
            </a:r>
            <a:r>
              <a:rPr lang="en-US" sz="1800" dirty="0">
                <a:latin typeface="Cambria" panose="02040503050406030204" pitchFamily="18" charset="0"/>
                <a:ea typeface="Cambria" panose="02040503050406030204" pitchFamily="18" charset="0"/>
              </a:rPr>
              <a:t>and </a:t>
            </a:r>
            <a:r>
              <a:rPr lang="en-US" sz="1800" i="1" dirty="0">
                <a:solidFill>
                  <a:srgbClr val="00B0F0"/>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bandwidth</a:t>
            </a:r>
            <a:r>
              <a:rPr lang="en-US" sz="1800" dirty="0">
                <a:latin typeface="Cambria" panose="02040503050406030204" pitchFamily="18" charset="0"/>
                <a:ea typeface="Cambria" panose="02040503050406030204" pitchFamily="18" charset="0"/>
              </a:rPr>
              <a:t>. </a:t>
            </a:r>
          </a:p>
        </p:txBody>
      </p:sp>
      <p:graphicFrame>
        <p:nvGraphicFramePr>
          <p:cNvPr id="14" name="Diagram 13">
            <a:extLst>
              <a:ext uri="{FF2B5EF4-FFF2-40B4-BE49-F238E27FC236}">
                <a16:creationId xmlns:a16="http://schemas.microsoft.com/office/drawing/2014/main" xmlns="" id="{258366EC-709E-8BAA-05F5-9DB47471990D}"/>
              </a:ext>
            </a:extLst>
          </p:cNvPr>
          <p:cNvGraphicFramePr/>
          <p:nvPr>
            <p:extLst>
              <p:ext uri="{D42A27DB-BD31-4B8C-83A1-F6EECF244321}">
                <p14:modId xmlns:p14="http://schemas.microsoft.com/office/powerpoint/2010/main" xmlns="" val="1288873941"/>
              </p:ext>
            </p:extLst>
          </p:nvPr>
        </p:nvGraphicFramePr>
        <p:xfrm>
          <a:off x="1469325" y="3621678"/>
          <a:ext cx="6197900" cy="1426409"/>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xmlns="" val="18855951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038" y="4750"/>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pic>
        <p:nvPicPr>
          <p:cNvPr id="68" name="Google Shape;68;p15"/>
          <p:cNvPicPr preferRelativeResize="0"/>
          <p:nvPr/>
        </p:nvPicPr>
        <p:blipFill>
          <a:blip r:embed="rId5">
            <a:alphaModFix/>
          </a:blip>
          <a:stretch>
            <a:fillRect/>
          </a:stretch>
        </p:blipFill>
        <p:spPr>
          <a:xfrm>
            <a:off x="7363438" y="148588"/>
            <a:ext cx="1495425" cy="371475"/>
          </a:xfrm>
          <a:prstGeom prst="rect">
            <a:avLst/>
          </a:prstGeom>
          <a:noFill/>
          <a:ln>
            <a:noFill/>
          </a:ln>
        </p:spPr>
      </p:pic>
      <p:sp>
        <p:nvSpPr>
          <p:cNvPr id="69" name="Google Shape;69;p15"/>
          <p:cNvSpPr txBox="1"/>
          <p:nvPr/>
        </p:nvSpPr>
        <p:spPr>
          <a:xfrm>
            <a:off x="184936" y="95413"/>
            <a:ext cx="7200000" cy="540000"/>
          </a:xfrm>
          <a:prstGeom prst="rect">
            <a:avLst/>
          </a:prstGeom>
          <a:noFill/>
          <a:ln>
            <a:noFill/>
          </a:ln>
        </p:spPr>
        <p:txBody>
          <a:bodyPr spcFirstLastPara="1" wrap="square" lIns="91425" tIns="91425" rIns="91425" bIns="91425" anchor="t" anchorCtr="0">
            <a:spAutoFit/>
          </a:bodyPr>
          <a:lstStyle/>
          <a:p>
            <a:pPr lvl="0"/>
            <a:r>
              <a:rPr lang="en-US" sz="2300" dirty="0">
                <a:solidFill>
                  <a:srgbClr val="00A4B6"/>
                </a:solidFill>
                <a:latin typeface="Cambria" panose="02040503050406030204" pitchFamily="18" charset="0"/>
                <a:ea typeface="Cambria" panose="02040503050406030204" pitchFamily="18" charset="0"/>
                <a:cs typeface="Proxima Nova"/>
                <a:sym typeface="Proxima Nova"/>
              </a:rPr>
              <a:t>Fixed Channel Allocation</a:t>
            </a:r>
            <a:endParaRPr sz="2300" dirty="0">
              <a:solidFill>
                <a:srgbClr val="00A4B6"/>
              </a:solidFill>
              <a:latin typeface="Cambria" panose="02040503050406030204" pitchFamily="18" charset="0"/>
              <a:ea typeface="Cambria" panose="02040503050406030204" pitchFamily="18" charset="0"/>
              <a:cs typeface="Proxima Nova"/>
              <a:sym typeface="Proxima Nova"/>
            </a:endParaRPr>
          </a:p>
        </p:txBody>
      </p:sp>
      <p:sp>
        <p:nvSpPr>
          <p:cNvPr id="8" name="Google Shape;71;p15">
            <a:extLst>
              <a:ext uri="{FF2B5EF4-FFF2-40B4-BE49-F238E27FC236}">
                <a16:creationId xmlns:a16="http://schemas.microsoft.com/office/drawing/2014/main" xmlns="" id="{495DBDF9-71C9-72EE-B2C7-41144A9534E4}"/>
              </a:ext>
            </a:extLst>
          </p:cNvPr>
          <p:cNvSpPr txBox="1"/>
          <p:nvPr/>
        </p:nvSpPr>
        <p:spPr>
          <a:xfrm>
            <a:off x="184936" y="678381"/>
            <a:ext cx="5634677" cy="4431952"/>
          </a:xfrm>
          <a:prstGeom prst="rect">
            <a:avLst/>
          </a:prstGeom>
          <a:noFill/>
          <a:ln>
            <a:noFill/>
          </a:ln>
        </p:spPr>
        <p:txBody>
          <a:bodyPr spcFirstLastPara="1" wrap="square" lIns="91425" tIns="91425" rIns="91425" bIns="91425" anchor="t" anchorCtr="0">
            <a:spAutoFit/>
          </a:bodyPr>
          <a:lstStyle/>
          <a:p>
            <a:pPr marL="285750" lvl="2" indent="-285750" algn="just">
              <a:buFont typeface="Wingdings" panose="05000000000000000000" pitchFamily="2" charset="2"/>
              <a:buChar char="q"/>
            </a:pPr>
            <a:r>
              <a:rPr lang="en-IN" sz="1800" b="1" dirty="0">
                <a:solidFill>
                  <a:srgbClr val="666666"/>
                </a:solidFill>
                <a:latin typeface="Cambria" panose="02040503050406030204" pitchFamily="18" charset="0"/>
                <a:ea typeface="Cambria" panose="02040503050406030204" pitchFamily="18" charset="0"/>
                <a:cs typeface="Proxima Nova"/>
                <a:sym typeface="Proxima Nova"/>
              </a:rPr>
              <a:t>Fixed Channel Allocation</a:t>
            </a:r>
          </a:p>
          <a:p>
            <a:pPr marL="271463" lvl="2" indent="-185738" algn="just">
              <a:buFont typeface="Arial" panose="020B0604020202020204" pitchFamily="34" charset="0"/>
              <a:buChar char="•"/>
            </a:pPr>
            <a:r>
              <a:rPr lang="en-US" sz="1600" dirty="0">
                <a:solidFill>
                  <a:schemeClr val="tx1"/>
                </a:solidFill>
                <a:latin typeface="Cambria" panose="02040503050406030204" pitchFamily="18" charset="0"/>
                <a:ea typeface="Cambria" panose="02040503050406030204" pitchFamily="18" charset="0"/>
              </a:rPr>
              <a:t>Fixed Channel Allocation is a strategy in which </a:t>
            </a:r>
            <a:r>
              <a:rPr lang="en-US" sz="1600" i="1" dirty="0">
                <a:solidFill>
                  <a:srgbClr val="00B0F0"/>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fixed number of channels</a:t>
            </a:r>
            <a:r>
              <a:rPr lang="en-US" sz="1600" dirty="0">
                <a:solidFill>
                  <a:schemeClr val="tx1"/>
                </a:solidFill>
                <a:latin typeface="Cambria" panose="02040503050406030204" pitchFamily="18" charset="0"/>
                <a:ea typeface="Cambria" panose="02040503050406030204" pitchFamily="18" charset="0"/>
              </a:rPr>
              <a:t> or </a:t>
            </a:r>
            <a:r>
              <a:rPr lang="en-US" sz="1600" i="1" dirty="0">
                <a:solidFill>
                  <a:srgbClr val="FFC000"/>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voice channels </a:t>
            </a:r>
            <a:r>
              <a:rPr lang="en-US" sz="1600" dirty="0">
                <a:solidFill>
                  <a:schemeClr val="tx1"/>
                </a:solidFill>
                <a:latin typeface="Cambria" panose="02040503050406030204" pitchFamily="18" charset="0"/>
                <a:ea typeface="Cambria" panose="02040503050406030204" pitchFamily="18" charset="0"/>
              </a:rPr>
              <a:t>are allocated to the </a:t>
            </a:r>
            <a:r>
              <a:rPr lang="en-US" sz="1600" i="1" dirty="0">
                <a:solidFill>
                  <a:srgbClr val="00B050"/>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cells</a:t>
            </a:r>
            <a:r>
              <a:rPr lang="en-US" sz="1600" dirty="0">
                <a:solidFill>
                  <a:schemeClr val="tx1"/>
                </a:solidFill>
                <a:latin typeface="Cambria" panose="02040503050406030204" pitchFamily="18" charset="0"/>
                <a:ea typeface="Cambria" panose="02040503050406030204" pitchFamily="18" charset="0"/>
              </a:rPr>
              <a:t>. </a:t>
            </a:r>
          </a:p>
          <a:p>
            <a:pPr marL="271463" lvl="2" indent="-185738" algn="just">
              <a:buFont typeface="Arial" panose="020B0604020202020204" pitchFamily="34" charset="0"/>
              <a:buChar char="•"/>
            </a:pPr>
            <a:endParaRPr lang="en-US" sz="1600" dirty="0">
              <a:solidFill>
                <a:schemeClr val="tx1"/>
              </a:solidFill>
              <a:latin typeface="Cambria" panose="02040503050406030204" pitchFamily="18" charset="0"/>
              <a:ea typeface="Cambria" panose="02040503050406030204" pitchFamily="18" charset="0"/>
            </a:endParaRPr>
          </a:p>
          <a:p>
            <a:pPr marL="271463" lvl="2" indent="-185738" algn="just">
              <a:buFont typeface="Arial" panose="020B0604020202020204" pitchFamily="34" charset="0"/>
              <a:buChar char="•"/>
            </a:pPr>
            <a:r>
              <a:rPr lang="en-US" sz="1600" dirty="0">
                <a:solidFill>
                  <a:schemeClr val="tx1"/>
                </a:solidFill>
                <a:latin typeface="Cambria" panose="02040503050406030204" pitchFamily="18" charset="0"/>
                <a:ea typeface="Cambria" panose="02040503050406030204" pitchFamily="18" charset="0"/>
              </a:rPr>
              <a:t>Once the channels are allocated to the </a:t>
            </a:r>
            <a:r>
              <a:rPr lang="en-US" sz="1600" i="1" dirty="0">
                <a:solidFill>
                  <a:srgbClr val="7030A0"/>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specific cells</a:t>
            </a:r>
            <a:r>
              <a:rPr lang="en-US" sz="1600" dirty="0">
                <a:solidFill>
                  <a:schemeClr val="tx1"/>
                </a:solidFill>
                <a:latin typeface="Cambria" panose="02040503050406030204" pitchFamily="18" charset="0"/>
                <a:ea typeface="Cambria" panose="02040503050406030204" pitchFamily="18" charset="0"/>
              </a:rPr>
              <a:t> then they </a:t>
            </a:r>
            <a:r>
              <a:rPr lang="en-US" sz="1600" i="1" dirty="0">
                <a:solidFill>
                  <a:srgbClr val="1D6FA9"/>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cannot be changed</a:t>
            </a:r>
            <a:r>
              <a:rPr lang="en-US" sz="1600" dirty="0">
                <a:solidFill>
                  <a:schemeClr val="tx1"/>
                </a:solidFill>
                <a:latin typeface="Cambria" panose="02040503050406030204" pitchFamily="18" charset="0"/>
                <a:ea typeface="Cambria" panose="02040503050406030204" pitchFamily="18" charset="0"/>
              </a:rPr>
              <a:t>.</a:t>
            </a:r>
          </a:p>
          <a:p>
            <a:pPr marL="271463" lvl="2" indent="-185738" algn="just">
              <a:buFont typeface="Arial" panose="020B0604020202020204" pitchFamily="34" charset="0"/>
              <a:buChar char="•"/>
            </a:pPr>
            <a:endParaRPr lang="en-US" sz="1600" dirty="0">
              <a:solidFill>
                <a:schemeClr val="tx1"/>
              </a:solidFill>
              <a:latin typeface="Cambria" panose="02040503050406030204" pitchFamily="18" charset="0"/>
              <a:ea typeface="Cambria" panose="02040503050406030204" pitchFamily="18" charset="0"/>
            </a:endParaRPr>
          </a:p>
          <a:p>
            <a:pPr marL="271463" lvl="2" indent="-185738" algn="just">
              <a:buFont typeface="Arial" panose="020B0604020202020204" pitchFamily="34" charset="0"/>
              <a:buChar char="•"/>
            </a:pPr>
            <a:r>
              <a:rPr lang="en-US" sz="1600" dirty="0">
                <a:solidFill>
                  <a:schemeClr val="tx1"/>
                </a:solidFill>
                <a:latin typeface="Cambria" panose="02040503050406030204" pitchFamily="18" charset="0"/>
                <a:ea typeface="Cambria" panose="02040503050406030204" pitchFamily="18" charset="0"/>
              </a:rPr>
              <a:t>In FCA channels are allocated in a manner that </a:t>
            </a:r>
            <a:r>
              <a:rPr lang="en-US" sz="1600" i="1" dirty="0">
                <a:solidFill>
                  <a:srgbClr val="EB2546"/>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maximize Frequency reuse</a:t>
            </a:r>
            <a:r>
              <a:rPr lang="en-US" sz="1600" dirty="0">
                <a:solidFill>
                  <a:schemeClr val="tx1"/>
                </a:solidFill>
                <a:latin typeface="Cambria" panose="02040503050406030204" pitchFamily="18" charset="0"/>
                <a:ea typeface="Cambria" panose="02040503050406030204" pitchFamily="18" charset="0"/>
              </a:rPr>
              <a:t>.</a:t>
            </a:r>
          </a:p>
          <a:p>
            <a:pPr marL="271463" lvl="2" indent="-185738" algn="just">
              <a:buFont typeface="Arial" panose="020B0604020202020204" pitchFamily="34" charset="0"/>
              <a:buChar char="•"/>
            </a:pPr>
            <a:endParaRPr lang="en-US" sz="1600" dirty="0">
              <a:solidFill>
                <a:schemeClr val="tx1"/>
              </a:solidFill>
              <a:latin typeface="Cambria" panose="02040503050406030204" pitchFamily="18" charset="0"/>
              <a:ea typeface="Cambria" panose="02040503050406030204" pitchFamily="18" charset="0"/>
            </a:endParaRPr>
          </a:p>
          <a:p>
            <a:pPr marL="271463" lvl="2" indent="-185738" algn="just">
              <a:buFont typeface="Arial" panose="020B0604020202020204" pitchFamily="34" charset="0"/>
              <a:buChar char="•"/>
            </a:pPr>
            <a:r>
              <a:rPr lang="en-US" sz="1600" dirty="0">
                <a:solidFill>
                  <a:schemeClr val="tx1"/>
                </a:solidFill>
                <a:latin typeface="Cambria" panose="02040503050406030204" pitchFamily="18" charset="0"/>
                <a:ea typeface="Cambria" panose="02040503050406030204" pitchFamily="18" charset="0"/>
              </a:rPr>
              <a:t>In cell A 20 Channels or Voice channels are allocated. If all channels are occupied and user make a call then the call is blocked. </a:t>
            </a:r>
          </a:p>
          <a:p>
            <a:pPr marL="271463" lvl="2" indent="-185738" algn="just">
              <a:buFont typeface="Arial" panose="020B0604020202020204" pitchFamily="34" charset="0"/>
              <a:buChar char="•"/>
            </a:pPr>
            <a:endParaRPr lang="en-US" sz="1600" dirty="0">
              <a:solidFill>
                <a:schemeClr val="tx1"/>
              </a:solidFill>
              <a:latin typeface="Cambria" panose="02040503050406030204" pitchFamily="18" charset="0"/>
              <a:ea typeface="Cambria" panose="02040503050406030204" pitchFamily="18" charset="0"/>
            </a:endParaRPr>
          </a:p>
          <a:p>
            <a:pPr marL="271463" lvl="2" indent="-185738" algn="just">
              <a:buFont typeface="Arial" panose="020B0604020202020204" pitchFamily="34" charset="0"/>
              <a:buChar char="•"/>
            </a:pPr>
            <a:r>
              <a:rPr lang="en-US" sz="1600" i="1" dirty="0">
                <a:solidFill>
                  <a:schemeClr val="accent1">
                    <a:lumMod val="75000"/>
                  </a:schemeClr>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Borrowing Channels </a:t>
            </a:r>
            <a:r>
              <a:rPr lang="en-US" sz="1600" dirty="0">
                <a:solidFill>
                  <a:schemeClr val="tx1"/>
                </a:solidFill>
                <a:latin typeface="Cambria" panose="02040503050406030204" pitchFamily="18" charset="0"/>
                <a:ea typeface="Cambria" panose="02040503050406030204" pitchFamily="18" charset="0"/>
              </a:rPr>
              <a:t>handles this type of problem. This cell borrow channels from other cells.</a:t>
            </a:r>
          </a:p>
        </p:txBody>
      </p:sp>
      <p:pic>
        <p:nvPicPr>
          <p:cNvPr id="1026" name="Picture 2">
            <a:extLst>
              <a:ext uri="{FF2B5EF4-FFF2-40B4-BE49-F238E27FC236}">
                <a16:creationId xmlns:a16="http://schemas.microsoft.com/office/drawing/2014/main" xmlns="" id="{6DE7A87A-2C84-81CC-7F51-31EA395EE763}"/>
              </a:ext>
            </a:extLst>
          </p:cNvPr>
          <p:cNvPicPr>
            <a:picLocks noChangeAspect="1" noChangeArrowheads="1"/>
          </p:cNvPicPr>
          <p:nvPr/>
        </p:nvPicPr>
        <p:blipFill rotWithShape="1">
          <a:blip r:embed="rId6">
            <a:extLst>
              <a:ext uri="{28A0092B-C50C-407E-A947-70E740481C1C}">
                <a14:useLocalDpi xmlns:a14="http://schemas.microsoft.com/office/drawing/2010/main" xmlns="" val="0"/>
              </a:ext>
            </a:extLst>
          </a:blip>
          <a:srcRect l="3392" r="11325"/>
          <a:stretch/>
        </p:blipFill>
        <p:spPr bwMode="auto">
          <a:xfrm>
            <a:off x="6166243" y="1026559"/>
            <a:ext cx="2855352" cy="2743036"/>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19436855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038" y="4750"/>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pic>
        <p:nvPicPr>
          <p:cNvPr id="68" name="Google Shape;68;p15"/>
          <p:cNvPicPr preferRelativeResize="0"/>
          <p:nvPr/>
        </p:nvPicPr>
        <p:blipFill>
          <a:blip r:embed="rId5">
            <a:alphaModFix/>
          </a:blip>
          <a:stretch>
            <a:fillRect/>
          </a:stretch>
        </p:blipFill>
        <p:spPr>
          <a:xfrm>
            <a:off x="7363438" y="148588"/>
            <a:ext cx="1495425" cy="371475"/>
          </a:xfrm>
          <a:prstGeom prst="rect">
            <a:avLst/>
          </a:prstGeom>
          <a:noFill/>
          <a:ln>
            <a:noFill/>
          </a:ln>
        </p:spPr>
      </p:pic>
      <p:sp>
        <p:nvSpPr>
          <p:cNvPr id="69" name="Google Shape;69;p15"/>
          <p:cNvSpPr txBox="1"/>
          <p:nvPr/>
        </p:nvSpPr>
        <p:spPr>
          <a:xfrm>
            <a:off x="184936" y="95413"/>
            <a:ext cx="7200000" cy="540000"/>
          </a:xfrm>
          <a:prstGeom prst="rect">
            <a:avLst/>
          </a:prstGeom>
          <a:noFill/>
          <a:ln>
            <a:noFill/>
          </a:ln>
        </p:spPr>
        <p:txBody>
          <a:bodyPr spcFirstLastPara="1" wrap="square" lIns="91425" tIns="91425" rIns="91425" bIns="91425" anchor="t" anchorCtr="0">
            <a:spAutoFit/>
          </a:bodyPr>
          <a:lstStyle/>
          <a:p>
            <a:pPr lvl="0"/>
            <a:r>
              <a:rPr lang="en-US" sz="2300" dirty="0">
                <a:solidFill>
                  <a:srgbClr val="00A4B6"/>
                </a:solidFill>
                <a:latin typeface="Cambria" panose="02040503050406030204" pitchFamily="18" charset="0"/>
                <a:ea typeface="Cambria" panose="02040503050406030204" pitchFamily="18" charset="0"/>
                <a:cs typeface="Proxima Nova"/>
                <a:sym typeface="Proxima Nova"/>
              </a:rPr>
              <a:t>Dynamic Channel Allocation</a:t>
            </a:r>
          </a:p>
        </p:txBody>
      </p:sp>
      <p:sp>
        <p:nvSpPr>
          <p:cNvPr id="8" name="Google Shape;71;p15">
            <a:extLst>
              <a:ext uri="{FF2B5EF4-FFF2-40B4-BE49-F238E27FC236}">
                <a16:creationId xmlns:a16="http://schemas.microsoft.com/office/drawing/2014/main" xmlns="" id="{495DBDF9-71C9-72EE-B2C7-41144A9534E4}"/>
              </a:ext>
            </a:extLst>
          </p:cNvPr>
          <p:cNvSpPr txBox="1"/>
          <p:nvPr/>
        </p:nvSpPr>
        <p:spPr>
          <a:xfrm>
            <a:off x="184936" y="678381"/>
            <a:ext cx="8827328" cy="4401175"/>
          </a:xfrm>
          <a:prstGeom prst="rect">
            <a:avLst/>
          </a:prstGeom>
          <a:noFill/>
          <a:ln>
            <a:noFill/>
          </a:ln>
        </p:spPr>
        <p:txBody>
          <a:bodyPr spcFirstLastPara="1" wrap="square" lIns="91425" tIns="91425" rIns="91425" bIns="91425" anchor="t" anchorCtr="0">
            <a:spAutoFit/>
          </a:bodyPr>
          <a:lstStyle/>
          <a:p>
            <a:pPr marL="285750" lvl="2" indent="-285750" algn="just">
              <a:buFont typeface="Wingdings" panose="05000000000000000000" pitchFamily="2" charset="2"/>
              <a:buChar char="q"/>
            </a:pPr>
            <a:r>
              <a:rPr lang="en-IN" sz="1800" b="1" dirty="0">
                <a:solidFill>
                  <a:srgbClr val="666666"/>
                </a:solidFill>
                <a:latin typeface="Cambria" panose="02040503050406030204" pitchFamily="18" charset="0"/>
                <a:ea typeface="Cambria" panose="02040503050406030204" pitchFamily="18" charset="0"/>
                <a:cs typeface="Proxima Nova"/>
                <a:sym typeface="Proxima Nova"/>
              </a:rPr>
              <a:t>Dynamic Channel Allocation</a:t>
            </a:r>
          </a:p>
          <a:p>
            <a:pPr marL="271463" lvl="2" indent="-185738" algn="just">
              <a:buFont typeface="Arial" panose="020B0604020202020204" pitchFamily="34" charset="0"/>
              <a:buChar char="•"/>
            </a:pPr>
            <a:r>
              <a:rPr lang="en-US" sz="1600" dirty="0">
                <a:solidFill>
                  <a:schemeClr val="tx1"/>
                </a:solidFill>
                <a:latin typeface="Cambria" panose="02040503050406030204" pitchFamily="18" charset="0"/>
                <a:ea typeface="Cambria" panose="02040503050406030204" pitchFamily="18" charset="0"/>
              </a:rPr>
              <a:t>Dynamic Channel allocation is a strategy in which channels are not permanently allocated to the cells.</a:t>
            </a:r>
          </a:p>
          <a:p>
            <a:pPr marL="271463" lvl="2" indent="-185738" algn="just">
              <a:buFont typeface="Arial" panose="020B0604020202020204" pitchFamily="34" charset="0"/>
              <a:buChar char="•"/>
            </a:pPr>
            <a:endParaRPr lang="en-US" sz="1600" dirty="0">
              <a:solidFill>
                <a:schemeClr val="tx1"/>
              </a:solidFill>
              <a:latin typeface="Cambria" panose="02040503050406030204" pitchFamily="18" charset="0"/>
              <a:ea typeface="Cambria" panose="02040503050406030204" pitchFamily="18" charset="0"/>
            </a:endParaRPr>
          </a:p>
          <a:p>
            <a:pPr marL="271463" lvl="2" indent="-185738" algn="just">
              <a:buFont typeface="Arial" panose="020B0604020202020204" pitchFamily="34" charset="0"/>
              <a:buChar char="•"/>
            </a:pPr>
            <a:r>
              <a:rPr lang="en-US" sz="1600" dirty="0">
                <a:solidFill>
                  <a:schemeClr val="tx1"/>
                </a:solidFill>
                <a:latin typeface="Cambria" panose="02040503050406030204" pitchFamily="18" charset="0"/>
                <a:ea typeface="Cambria" panose="02040503050406030204" pitchFamily="18" charset="0"/>
              </a:rPr>
              <a:t>Channels are assigned to the user as needed.</a:t>
            </a:r>
          </a:p>
          <a:p>
            <a:pPr marL="271463" lvl="2" indent="-185738" algn="just">
              <a:buFont typeface="Arial" panose="020B0604020202020204" pitchFamily="34" charset="0"/>
              <a:buChar char="•"/>
            </a:pPr>
            <a:endParaRPr lang="en-US" sz="1600" dirty="0">
              <a:solidFill>
                <a:schemeClr val="tx1"/>
              </a:solidFill>
              <a:latin typeface="Cambria" panose="02040503050406030204" pitchFamily="18" charset="0"/>
              <a:ea typeface="Cambria" panose="02040503050406030204" pitchFamily="18" charset="0"/>
            </a:endParaRPr>
          </a:p>
          <a:p>
            <a:pPr marL="271463" lvl="2" indent="-185738" algn="just">
              <a:buFont typeface="Arial" panose="020B0604020202020204" pitchFamily="34" charset="0"/>
              <a:buChar char="•"/>
            </a:pPr>
            <a:r>
              <a:rPr lang="en-US" sz="1600" dirty="0">
                <a:solidFill>
                  <a:schemeClr val="tx1"/>
                </a:solidFill>
                <a:latin typeface="Cambria" panose="02040503050406030204" pitchFamily="18" charset="0"/>
                <a:ea typeface="Cambria" panose="02040503050406030204" pitchFamily="18" charset="0"/>
              </a:rPr>
              <a:t>In this strategy, blocking calls is </a:t>
            </a:r>
            <a:r>
              <a:rPr lang="en-US" sz="1600" i="1" dirty="0">
                <a:solidFill>
                  <a:srgbClr val="0070C0"/>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reduced</a:t>
            </a:r>
            <a:r>
              <a:rPr lang="en-US" sz="1600" dirty="0">
                <a:solidFill>
                  <a:schemeClr val="tx1"/>
                </a:solidFill>
                <a:latin typeface="Cambria" panose="02040503050406030204" pitchFamily="18" charset="0"/>
                <a:ea typeface="Cambria" panose="02040503050406030204" pitchFamily="18" charset="0"/>
              </a:rPr>
              <a:t>. As traffic increases more channels are </a:t>
            </a:r>
            <a:r>
              <a:rPr lang="en-US" sz="1600" i="1" dirty="0">
                <a:solidFill>
                  <a:srgbClr val="FF0000"/>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assigned</a:t>
            </a:r>
            <a:r>
              <a:rPr lang="en-US" sz="1600" dirty="0">
                <a:solidFill>
                  <a:schemeClr val="tx1"/>
                </a:solidFill>
                <a:latin typeface="Cambria" panose="02040503050406030204" pitchFamily="18" charset="0"/>
                <a:ea typeface="Cambria" panose="02040503050406030204" pitchFamily="18" charset="0"/>
              </a:rPr>
              <a:t> and vice-versa.</a:t>
            </a:r>
          </a:p>
          <a:p>
            <a:pPr marL="271463" lvl="2" indent="-185738" algn="just">
              <a:buFont typeface="Arial" panose="020B0604020202020204" pitchFamily="34" charset="0"/>
              <a:buChar char="•"/>
            </a:pPr>
            <a:endParaRPr lang="en-US" sz="1600" dirty="0">
              <a:solidFill>
                <a:schemeClr val="tx1"/>
              </a:solidFill>
              <a:latin typeface="Cambria" panose="02040503050406030204" pitchFamily="18" charset="0"/>
              <a:ea typeface="Cambria" panose="02040503050406030204" pitchFamily="18" charset="0"/>
            </a:endParaRPr>
          </a:p>
          <a:p>
            <a:pPr marL="271463" lvl="2" indent="-185738" algn="just">
              <a:buFont typeface="Arial" panose="020B0604020202020204" pitchFamily="34" charset="0"/>
              <a:buChar char="•"/>
            </a:pPr>
            <a:r>
              <a:rPr lang="en-US" sz="1600" dirty="0">
                <a:solidFill>
                  <a:schemeClr val="tx1"/>
                </a:solidFill>
                <a:latin typeface="Cambria" panose="02040503050406030204" pitchFamily="18" charset="0"/>
                <a:ea typeface="Cambria" panose="02040503050406030204" pitchFamily="18" charset="0"/>
              </a:rPr>
              <a:t>The available channels are kept in a queue or a spool. The allocation of the channels is </a:t>
            </a:r>
            <a:r>
              <a:rPr lang="en-US" sz="1600" i="1" dirty="0">
                <a:solidFill>
                  <a:srgbClr val="00B050"/>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temporary</a:t>
            </a:r>
            <a:r>
              <a:rPr lang="en-US" sz="1600" dirty="0">
                <a:solidFill>
                  <a:schemeClr val="tx1"/>
                </a:solidFill>
                <a:latin typeface="Cambria" panose="02040503050406030204" pitchFamily="18" charset="0"/>
                <a:ea typeface="Cambria" panose="02040503050406030204" pitchFamily="18" charset="0"/>
              </a:rPr>
              <a:t>.</a:t>
            </a:r>
          </a:p>
          <a:p>
            <a:pPr marL="271463" lvl="2" indent="-185738" algn="just">
              <a:buFont typeface="Arial" panose="020B0604020202020204" pitchFamily="34" charset="0"/>
              <a:buChar char="•"/>
            </a:pPr>
            <a:endParaRPr lang="en-US" sz="1600" dirty="0">
              <a:solidFill>
                <a:schemeClr val="tx1"/>
              </a:solidFill>
              <a:latin typeface="Cambria" panose="02040503050406030204" pitchFamily="18" charset="0"/>
              <a:ea typeface="Cambria" panose="02040503050406030204" pitchFamily="18" charset="0"/>
            </a:endParaRPr>
          </a:p>
          <a:p>
            <a:pPr marL="271463" lvl="2" indent="-185738" algn="just">
              <a:buFont typeface="Arial" panose="020B0604020202020204" pitchFamily="34" charset="0"/>
              <a:buChar char="•"/>
            </a:pPr>
            <a:r>
              <a:rPr lang="en-US" sz="1600" dirty="0">
                <a:solidFill>
                  <a:schemeClr val="tx1"/>
                </a:solidFill>
                <a:latin typeface="Cambria" panose="02040503050406030204" pitchFamily="18" charset="0"/>
                <a:ea typeface="Cambria" panose="02040503050406030204" pitchFamily="18" charset="0"/>
              </a:rPr>
              <a:t>When a User makes a call request then Base Station (BS) send that request to the Mobile Station Center (MSC) for the allocation of channels or voice channels.</a:t>
            </a:r>
          </a:p>
          <a:p>
            <a:pPr marL="85725" lvl="2" algn="just"/>
            <a:endParaRPr lang="en-US" sz="1600" dirty="0">
              <a:solidFill>
                <a:schemeClr val="tx1"/>
              </a:solidFill>
              <a:latin typeface="Cambria" panose="02040503050406030204" pitchFamily="18" charset="0"/>
              <a:ea typeface="Cambria" panose="02040503050406030204" pitchFamily="18" charset="0"/>
            </a:endParaRPr>
          </a:p>
          <a:p>
            <a:pPr marL="271463" lvl="2" indent="-185738" algn="just">
              <a:buFont typeface="Arial" panose="020B0604020202020204" pitchFamily="34" charset="0"/>
              <a:buChar char="•"/>
            </a:pPr>
            <a:r>
              <a:rPr lang="en-US" sz="1600" dirty="0">
                <a:solidFill>
                  <a:schemeClr val="tx1"/>
                </a:solidFill>
                <a:latin typeface="Cambria" panose="02040503050406030204" pitchFamily="18" charset="0"/>
                <a:ea typeface="Cambria" panose="02040503050406030204" pitchFamily="18" charset="0"/>
              </a:rPr>
              <a:t>Dynamic channel allocation schemes increases the computational as well as storage load on the system.</a:t>
            </a:r>
          </a:p>
        </p:txBody>
      </p:sp>
    </p:spTree>
    <p:extLst>
      <p:ext uri="{BB962C8B-B14F-4D97-AF65-F5344CB8AC3E}">
        <p14:creationId xmlns:p14="http://schemas.microsoft.com/office/powerpoint/2010/main" xmlns="" val="8896716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pic>
        <p:nvPicPr>
          <p:cNvPr id="219" name="Google Shape;219;p26"/>
          <p:cNvPicPr preferRelativeResize="0"/>
          <p:nvPr/>
        </p:nvPicPr>
        <p:blipFill>
          <a:blip r:embed="rId3">
            <a:alphaModFix/>
          </a:blip>
          <a:stretch>
            <a:fillRect/>
          </a:stretch>
        </p:blipFill>
        <p:spPr>
          <a:xfrm>
            <a:off x="0" y="0"/>
            <a:ext cx="9144000" cy="5139333"/>
          </a:xfrm>
          <a:prstGeom prst="rect">
            <a:avLst/>
          </a:prstGeom>
          <a:noFill/>
          <a:ln>
            <a:noFill/>
          </a:ln>
        </p:spPr>
      </p:pic>
      <p:pic>
        <p:nvPicPr>
          <p:cNvPr id="220" name="Google Shape;220;p26"/>
          <p:cNvPicPr preferRelativeResize="0"/>
          <p:nvPr/>
        </p:nvPicPr>
        <p:blipFill>
          <a:blip r:embed="rId4">
            <a:alphaModFix/>
          </a:blip>
          <a:stretch>
            <a:fillRect/>
          </a:stretch>
        </p:blipFill>
        <p:spPr>
          <a:xfrm>
            <a:off x="4763" y="4750"/>
            <a:ext cx="9134475" cy="5133975"/>
          </a:xfrm>
          <a:prstGeom prst="rect">
            <a:avLst/>
          </a:prstGeom>
          <a:noFill/>
          <a:ln>
            <a:noFill/>
          </a:ln>
        </p:spPr>
      </p:pic>
      <p:sp>
        <p:nvSpPr>
          <p:cNvPr id="221" name="Google Shape;221;p26"/>
          <p:cNvSpPr txBox="1"/>
          <p:nvPr/>
        </p:nvSpPr>
        <p:spPr>
          <a:xfrm>
            <a:off x="312076" y="880252"/>
            <a:ext cx="6142967" cy="2400627"/>
          </a:xfrm>
          <a:prstGeom prst="rect">
            <a:avLst/>
          </a:prstGeom>
          <a:noFill/>
          <a:ln>
            <a:noFill/>
          </a:ln>
        </p:spPr>
        <p:txBody>
          <a:bodyPr spcFirstLastPara="1" wrap="square" lIns="91425" tIns="91425" rIns="91425" bIns="91425" anchor="t" anchorCtr="0">
            <a:spAutoFit/>
          </a:bodyPr>
          <a:lstStyle/>
          <a:p>
            <a:pPr lvl="0"/>
            <a:r>
              <a:rPr lang="en-IN" sz="4800" b="1" dirty="0">
                <a:solidFill>
                  <a:schemeClr val="dk2"/>
                </a:solidFill>
                <a:latin typeface="Proxima Nova"/>
                <a:ea typeface="Proxima Nova"/>
                <a:cs typeface="Proxima Nova"/>
                <a:sym typeface="Proxima Nova"/>
              </a:rPr>
              <a:t>Distance to Frequency Reuse Ratio</a:t>
            </a:r>
          </a:p>
        </p:txBody>
      </p:sp>
      <p:pic>
        <p:nvPicPr>
          <p:cNvPr id="225" name="Google Shape;225;p26"/>
          <p:cNvPicPr preferRelativeResize="0"/>
          <p:nvPr/>
        </p:nvPicPr>
        <p:blipFill>
          <a:blip r:embed="rId5">
            <a:alphaModFix/>
          </a:blip>
          <a:stretch>
            <a:fillRect/>
          </a:stretch>
        </p:blipFill>
        <p:spPr>
          <a:xfrm>
            <a:off x="7363438" y="148588"/>
            <a:ext cx="1495425" cy="371475"/>
          </a:xfrm>
          <a:prstGeom prst="rect">
            <a:avLst/>
          </a:prstGeom>
          <a:noFill/>
          <a:ln>
            <a:noFill/>
          </a:ln>
        </p:spPr>
      </p:pic>
    </p:spTree>
    <p:extLst>
      <p:ext uri="{BB962C8B-B14F-4D97-AF65-F5344CB8AC3E}">
        <p14:creationId xmlns:p14="http://schemas.microsoft.com/office/powerpoint/2010/main" xmlns="" val="13642009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038" y="4750"/>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pic>
        <p:nvPicPr>
          <p:cNvPr id="68" name="Google Shape;68;p15"/>
          <p:cNvPicPr preferRelativeResize="0"/>
          <p:nvPr/>
        </p:nvPicPr>
        <p:blipFill>
          <a:blip r:embed="rId5">
            <a:alphaModFix/>
          </a:blip>
          <a:stretch>
            <a:fillRect/>
          </a:stretch>
        </p:blipFill>
        <p:spPr>
          <a:xfrm>
            <a:off x="7363438" y="148588"/>
            <a:ext cx="1495425" cy="371475"/>
          </a:xfrm>
          <a:prstGeom prst="rect">
            <a:avLst/>
          </a:prstGeom>
          <a:noFill/>
          <a:ln>
            <a:noFill/>
          </a:ln>
        </p:spPr>
      </p:pic>
      <p:sp>
        <p:nvSpPr>
          <p:cNvPr id="69" name="Google Shape;69;p15"/>
          <p:cNvSpPr txBox="1"/>
          <p:nvPr/>
        </p:nvSpPr>
        <p:spPr>
          <a:xfrm>
            <a:off x="184936" y="95413"/>
            <a:ext cx="7200000" cy="540000"/>
          </a:xfrm>
          <a:prstGeom prst="rect">
            <a:avLst/>
          </a:prstGeom>
          <a:noFill/>
          <a:ln>
            <a:noFill/>
          </a:ln>
        </p:spPr>
        <p:txBody>
          <a:bodyPr spcFirstLastPara="1" wrap="square" lIns="91425" tIns="91425" rIns="91425" bIns="91425" anchor="t" anchorCtr="0">
            <a:spAutoFit/>
          </a:bodyPr>
          <a:lstStyle/>
          <a:p>
            <a:pPr lvl="0"/>
            <a:r>
              <a:rPr lang="en-US" sz="2300" dirty="0">
                <a:solidFill>
                  <a:srgbClr val="00A4B6"/>
                </a:solidFill>
                <a:latin typeface="Cambria" panose="02040503050406030204" pitchFamily="18" charset="0"/>
                <a:ea typeface="Cambria" panose="02040503050406030204" pitchFamily="18" charset="0"/>
                <a:cs typeface="Proxima Nova"/>
                <a:sym typeface="Proxima Nova"/>
              </a:rPr>
              <a:t>Frequency Reuse</a:t>
            </a:r>
            <a:endParaRPr sz="2300" dirty="0">
              <a:solidFill>
                <a:srgbClr val="00A4B6"/>
              </a:solidFill>
              <a:latin typeface="Cambria" panose="02040503050406030204" pitchFamily="18" charset="0"/>
              <a:ea typeface="Cambria" panose="02040503050406030204" pitchFamily="18" charset="0"/>
              <a:cs typeface="Proxima Nova"/>
              <a:sym typeface="Proxima Nova"/>
            </a:endParaRPr>
          </a:p>
        </p:txBody>
      </p:sp>
      <mc:AlternateContent xmlns:mc="http://schemas.openxmlformats.org/markup-compatibility/2006">
        <mc:Choice xmlns:a14="http://schemas.microsoft.com/office/drawing/2010/main" xmlns="" Requires="a14">
          <p:sp>
            <p:nvSpPr>
              <p:cNvPr id="2" name="TextBox 1">
                <a:extLst>
                  <a:ext uri="{FF2B5EF4-FFF2-40B4-BE49-F238E27FC236}">
                    <a16:creationId xmlns:a16="http://schemas.microsoft.com/office/drawing/2014/main" id="{62157F5B-DC37-F645-C12A-F2F77811444C}"/>
                  </a:ext>
                </a:extLst>
              </p:cNvPr>
              <p:cNvSpPr txBox="1"/>
              <p:nvPr/>
            </p:nvSpPr>
            <p:spPr>
              <a:xfrm>
                <a:off x="116237" y="679582"/>
                <a:ext cx="4912963" cy="3218253"/>
              </a:xfrm>
              <a:prstGeom prst="rect">
                <a:avLst/>
              </a:prstGeom>
              <a:noFill/>
            </p:spPr>
            <p:txBody>
              <a:bodyPr wrap="square" rtlCol="0">
                <a:spAutoFit/>
              </a:bodyPr>
              <a:lstStyle/>
              <a:p>
                <a:pPr marL="0" marR="0" lvl="0" indent="0"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None/>
                  <a:tabLst/>
                  <a:defRPr/>
                </a:pPr>
                <a:r>
                  <a:rPr kumimoji="0" lang="en-US" sz="1600" b="1"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cs typeface="+mn-cs"/>
                  </a:rPr>
                  <a:t>Example:</a:t>
                </a:r>
              </a:p>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r>
                  <a:rPr kumimoji="0" lang="en-IN" sz="16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cs typeface="+mn-cs"/>
                  </a:rPr>
                  <a:t>N</a:t>
                </a:r>
                <a:r>
                  <a:rPr kumimoji="0" lang="en-IN" sz="16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cs typeface="+mn-cs"/>
                  </a:rPr>
                  <a:t> cells all using same number of frequencies</a:t>
                </a:r>
              </a:p>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r>
                  <a:rPr kumimoji="0" lang="en-IN" sz="16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cs typeface="+mn-cs"/>
                  </a:rPr>
                  <a:t>K </a:t>
                </a:r>
                <a:r>
                  <a:rPr kumimoji="0" lang="en-IN" sz="16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cs typeface="+mn-cs"/>
                  </a:rPr>
                  <a:t> total number of frequencies used in systems</a:t>
                </a:r>
              </a:p>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r>
                  <a:rPr kumimoji="0" lang="en-IN" sz="16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cs typeface="+mn-cs"/>
                  </a:rPr>
                  <a:t>Each cell has </a:t>
                </a:r>
                <a:r>
                  <a:rPr kumimoji="0" lang="en-IN" sz="16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cs typeface="+mn-cs"/>
                  </a:rPr>
                  <a:t>K/N</a:t>
                </a:r>
                <a:r>
                  <a:rPr kumimoji="0" lang="en-IN" sz="16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cs typeface="+mn-cs"/>
                  </a:rPr>
                  <a:t>  frequencies</a:t>
                </a:r>
              </a:p>
              <a:p>
                <a:pPr marL="0" marR="0" lvl="0" indent="0"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None/>
                  <a:tabLst/>
                  <a:defRPr/>
                </a:pPr>
                <a:endParaRPr kumimoji="0" lang="en-US" sz="1600" b="0" i="0" u="sng" strike="noStrike" kern="1200" cap="none" spc="0" normalizeH="0" baseline="0" noProof="0" dirty="0">
                  <a:ln>
                    <a:noFill/>
                  </a:ln>
                  <a:solidFill>
                    <a:srgbClr val="673BBA"/>
                  </a:solidFill>
                  <a:effectLst/>
                  <a:uLnTx/>
                  <a:uFillTx/>
                  <a:latin typeface="Cambria" panose="02040503050406030204" pitchFamily="18" charset="0"/>
                  <a:ea typeface="Cambria" panose="02040503050406030204" pitchFamily="18" charset="0"/>
                  <a:cs typeface="+mn-cs"/>
                </a:endParaRPr>
              </a:p>
              <a:p>
                <a:pPr marL="0" marR="0" lvl="0" indent="0"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None/>
                  <a:tabLst/>
                  <a:defRPr/>
                </a:pPr>
                <a:r>
                  <a:rPr kumimoji="0" lang="en-US" sz="1600" b="0" i="0" u="sng" strike="noStrike" kern="1200" cap="none" spc="0" normalizeH="0" baseline="0" noProof="0" dirty="0">
                    <a:ln>
                      <a:noFill/>
                    </a:ln>
                    <a:solidFill>
                      <a:srgbClr val="673BBA"/>
                    </a:solidFill>
                    <a:effectLst/>
                    <a:uLnTx/>
                    <a:uFillTx/>
                    <a:latin typeface="Cambria" panose="02040503050406030204" pitchFamily="18" charset="0"/>
                    <a:ea typeface="Cambria" panose="02040503050406030204" pitchFamily="18" charset="0"/>
                    <a:cs typeface="+mn-cs"/>
                  </a:rPr>
                  <a:t>Given</a:t>
                </a:r>
                <a:r>
                  <a:rPr kumimoji="0" lang="en-US" sz="1600" b="0" i="0" u="none" strike="noStrike" kern="1200" cap="none" spc="0" normalizeH="0" baseline="0" noProof="0" dirty="0">
                    <a:ln>
                      <a:noFill/>
                    </a:ln>
                    <a:solidFill>
                      <a:srgbClr val="673BBA"/>
                    </a:solidFill>
                    <a:effectLst/>
                    <a:uLnTx/>
                    <a:uFillTx/>
                    <a:latin typeface="Cambria" panose="02040503050406030204" pitchFamily="18" charset="0"/>
                    <a:ea typeface="Cambria" panose="02040503050406030204" pitchFamily="18" charset="0"/>
                    <a:cs typeface="+mn-cs"/>
                  </a:rPr>
                  <a:t>:</a:t>
                </a:r>
                <a:r>
                  <a:rPr kumimoji="0" lang="en-US" sz="16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cs typeface="+mn-cs"/>
                  </a:rPr>
                  <a:t>	N=7</a:t>
                </a:r>
              </a:p>
              <a:p>
                <a:pPr marL="0" marR="0" lvl="0" indent="0"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None/>
                  <a:tabLst/>
                  <a:defRPr/>
                </a:pPr>
                <a:r>
                  <a:rPr kumimoji="0" lang="en-US" sz="16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cs typeface="+mn-cs"/>
                  </a:rPr>
                  <a:t>	K=395 kHz</a:t>
                </a:r>
              </a:p>
              <a:p>
                <a:pPr marL="0" marR="0" lvl="0" indent="0"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None/>
                  <a:tabLst/>
                  <a:defRPr/>
                </a:pPr>
                <a:r>
                  <a:rPr kumimoji="0" lang="en-US" sz="1600" b="0" i="0" u="sng" strike="noStrike" kern="1200" cap="none" spc="0" normalizeH="0" baseline="0" noProof="0" dirty="0">
                    <a:ln>
                      <a:noFill/>
                    </a:ln>
                    <a:solidFill>
                      <a:srgbClr val="673BBA"/>
                    </a:solidFill>
                    <a:effectLst/>
                    <a:uLnTx/>
                    <a:uFillTx/>
                    <a:latin typeface="Cambria" panose="02040503050406030204" pitchFamily="18" charset="0"/>
                    <a:ea typeface="Cambria" panose="02040503050406030204" pitchFamily="18" charset="0"/>
                    <a:cs typeface="+mn-cs"/>
                  </a:rPr>
                  <a:t>Find</a:t>
                </a:r>
                <a:r>
                  <a:rPr kumimoji="0" lang="en-US" sz="1600" b="0" i="0" u="none" strike="noStrike" kern="1200" cap="none" spc="0" normalizeH="0" baseline="0" noProof="0" dirty="0">
                    <a:ln>
                      <a:noFill/>
                    </a:ln>
                    <a:solidFill>
                      <a:srgbClr val="673BBA"/>
                    </a:solidFill>
                    <a:effectLst/>
                    <a:uLnTx/>
                    <a:uFillTx/>
                    <a:latin typeface="Cambria" panose="02040503050406030204" pitchFamily="18" charset="0"/>
                    <a:ea typeface="Cambria" panose="02040503050406030204" pitchFamily="18" charset="0"/>
                    <a:cs typeface="+mn-cs"/>
                  </a:rPr>
                  <a:t>: </a:t>
                </a:r>
                <a:r>
                  <a:rPr kumimoji="0" lang="en-US" sz="16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cs typeface="+mn-cs"/>
                  </a:rPr>
                  <a:t>Frequency of each cell</a:t>
                </a:r>
              </a:p>
              <a:p>
                <a:pPr marL="0" marR="0" lvl="0" indent="0"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None/>
                  <a:tabLst/>
                  <a:defRPr/>
                </a:pPr>
                <a:r>
                  <a:rPr kumimoji="0" lang="en-US" sz="1600" b="0" i="0" u="sng" strike="noStrike" kern="1200" cap="none" spc="0" normalizeH="0" baseline="0" noProof="0" dirty="0">
                    <a:ln>
                      <a:noFill/>
                    </a:ln>
                    <a:solidFill>
                      <a:srgbClr val="673BBA"/>
                    </a:solidFill>
                    <a:effectLst/>
                    <a:uLnTx/>
                    <a:uFillTx/>
                    <a:latin typeface="Cambria" panose="02040503050406030204" pitchFamily="18" charset="0"/>
                    <a:ea typeface="Cambria" panose="02040503050406030204" pitchFamily="18" charset="0"/>
                    <a:cs typeface="+mn-cs"/>
                  </a:rPr>
                  <a:t>Solution</a:t>
                </a:r>
                <a:r>
                  <a:rPr kumimoji="0" lang="en-US" sz="1600" b="0" i="0" u="none" strike="noStrike" kern="1200" cap="none" spc="0" normalizeH="0" baseline="0" noProof="0" dirty="0">
                    <a:ln>
                      <a:noFill/>
                    </a:ln>
                    <a:solidFill>
                      <a:srgbClr val="673BBA"/>
                    </a:solidFill>
                    <a:effectLst/>
                    <a:uLnTx/>
                    <a:uFillTx/>
                    <a:latin typeface="Cambria" panose="02040503050406030204" pitchFamily="18" charset="0"/>
                    <a:ea typeface="Cambria" panose="02040503050406030204" pitchFamily="18" charset="0"/>
                    <a:cs typeface="+mn-cs"/>
                  </a:rPr>
                  <a:t>: </a:t>
                </a:r>
                <a:r>
                  <a:rPr kumimoji="0" lang="en-US" sz="16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cs typeface="+mn-cs"/>
                  </a:rPr>
                  <a:t>Frequency of each cell</a:t>
                </a:r>
                <a:r>
                  <a:rPr kumimoji="0" lang="en-US" sz="1600" b="0" i="1"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cs typeface="+mn-cs"/>
                  </a:rPr>
                  <a:t>=</a:t>
                </a:r>
                <a14:m>
                  <m:oMath xmlns:m="http://schemas.openxmlformats.org/officeDocument/2006/math">
                    <m:r>
                      <a:rPr kumimoji="0" lang="en-US" sz="1600" b="0" i="1" u="none" strike="noStrike" kern="1200" cap="none" spc="0" normalizeH="0" baseline="0" noProof="0">
                        <a:ln>
                          <a:noFill/>
                        </a:ln>
                        <a:solidFill>
                          <a:srgbClr val="212121"/>
                        </a:solidFill>
                        <a:effectLst/>
                        <a:uLnTx/>
                        <a:uFillTx/>
                        <a:latin typeface="Cambria Math" panose="02040503050406030204" pitchFamily="18" charset="0"/>
                        <a:ea typeface="Cambria Math" panose="02040503050406030204" pitchFamily="18" charset="0"/>
                        <a:cs typeface="+mn-cs"/>
                      </a:rPr>
                      <m:t> </m:t>
                    </m:r>
                    <m:f>
                      <m:fPr>
                        <m:ctrlPr>
                          <a:rPr kumimoji="0" lang="en-US" sz="1600" b="0" i="1" u="none" strike="noStrike" kern="1200" cap="none" spc="0" normalizeH="0" baseline="0" noProof="0">
                            <a:ln>
                              <a:noFill/>
                            </a:ln>
                            <a:solidFill>
                              <a:srgbClr val="212121"/>
                            </a:solidFill>
                            <a:effectLst/>
                            <a:uLnTx/>
                            <a:uFillTx/>
                            <a:latin typeface="Cambria Math" panose="02040503050406030204" pitchFamily="18" charset="0"/>
                            <a:ea typeface="Cambria Math" panose="02040503050406030204" pitchFamily="18" charset="0"/>
                            <a:cs typeface="+mn-cs"/>
                          </a:rPr>
                        </m:ctrlPr>
                      </m:fPr>
                      <m:num>
                        <m:r>
                          <m:rPr>
                            <m:sty m:val="p"/>
                          </m:rPr>
                          <a:rPr kumimoji="0" lang="en-US" sz="1600" b="0" i="1" u="none" strike="noStrike" kern="1200" cap="none" spc="0" normalizeH="0" baseline="0" noProof="0">
                            <a:ln>
                              <a:noFill/>
                            </a:ln>
                            <a:solidFill>
                              <a:srgbClr val="212121"/>
                            </a:solidFill>
                            <a:effectLst/>
                            <a:uLnTx/>
                            <a:uFillTx/>
                            <a:latin typeface="Cambria Math" panose="02040503050406030204" pitchFamily="18" charset="0"/>
                            <a:ea typeface="Cambria Math" panose="02040503050406030204" pitchFamily="18" charset="0"/>
                            <a:cs typeface="+mn-cs"/>
                          </a:rPr>
                          <m:t>K</m:t>
                        </m:r>
                      </m:num>
                      <m:den>
                        <m:r>
                          <m:rPr>
                            <m:sty m:val="p"/>
                          </m:rPr>
                          <a:rPr kumimoji="0" lang="en-US" sz="1600" b="0" i="1" u="none" strike="noStrike" kern="1200" cap="none" spc="0" normalizeH="0" baseline="0" noProof="0">
                            <a:ln>
                              <a:noFill/>
                            </a:ln>
                            <a:solidFill>
                              <a:srgbClr val="212121"/>
                            </a:solidFill>
                            <a:effectLst/>
                            <a:uLnTx/>
                            <a:uFillTx/>
                            <a:latin typeface="Cambria Math" panose="02040503050406030204" pitchFamily="18" charset="0"/>
                            <a:ea typeface="Cambria Math" panose="02040503050406030204" pitchFamily="18" charset="0"/>
                            <a:cs typeface="+mn-cs"/>
                          </a:rPr>
                          <m:t>N</m:t>
                        </m:r>
                      </m:den>
                    </m:f>
                  </m:oMath>
                </a14:m>
                <a:r>
                  <a:rPr kumimoji="0" lang="en-US" sz="1600" b="0" i="1"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cs typeface="+mn-cs"/>
                  </a:rPr>
                  <a:t>=  </a:t>
                </a:r>
                <a14:m>
                  <m:oMath xmlns:m="http://schemas.openxmlformats.org/officeDocument/2006/math">
                    <m:f>
                      <m:fPr>
                        <m:ctrlPr>
                          <a:rPr kumimoji="0" lang="en-US" sz="16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ctrlPr>
                      </m:fPr>
                      <m:num>
                        <m:r>
                          <a:rPr kumimoji="0" lang="en-US" sz="1600" b="0" i="0"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395</m:t>
                        </m:r>
                      </m:num>
                      <m:den>
                        <m:r>
                          <a:rPr kumimoji="0" lang="en-US" sz="1600" b="0" i="0"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7</m:t>
                        </m:r>
                      </m:den>
                    </m:f>
                    <m:r>
                      <a:rPr kumimoji="0" lang="en-US" sz="1600" b="0" i="1" u="none" strike="noStrike" kern="1200" cap="none" spc="0" normalizeH="0" baseline="0" noProof="0" smtClean="0">
                        <a:ln>
                          <a:noFill/>
                        </a:ln>
                        <a:solidFill>
                          <a:srgbClr val="212121"/>
                        </a:solidFill>
                        <a:effectLst/>
                        <a:uLnTx/>
                        <a:uFillTx/>
                        <a:latin typeface="Cambria Math" panose="02040503050406030204" pitchFamily="18" charset="0"/>
                        <a:ea typeface="Cambria Math" panose="02040503050406030204" pitchFamily="18" charset="0"/>
                        <a:cs typeface="+mn-cs"/>
                      </a:rPr>
                      <m:t>≅</m:t>
                    </m:r>
                    <m:r>
                      <a:rPr kumimoji="0" lang="en-US" sz="1600" b="0" i="1" u="none" strike="noStrike" kern="1200" cap="none" spc="0" normalizeH="0" baseline="0" noProof="0" smtClean="0">
                        <a:ln>
                          <a:noFill/>
                        </a:ln>
                        <a:solidFill>
                          <a:srgbClr val="5430AA"/>
                        </a:solidFill>
                        <a:effectLst/>
                        <a:uLnTx/>
                        <a:uFillTx/>
                        <a:latin typeface="Cambria Math" panose="02040503050406030204" pitchFamily="18" charset="0"/>
                        <a:ea typeface="Cambria Math" panose="02040503050406030204" pitchFamily="18" charset="0"/>
                        <a:cs typeface="+mn-cs"/>
                      </a:rPr>
                      <m:t>57 </m:t>
                    </m:r>
                    <m:r>
                      <m:rPr>
                        <m:sty m:val="p"/>
                      </m:rPr>
                      <a:rPr kumimoji="0" lang="en-US" sz="1600" b="0" i="0" u="none" strike="noStrike" kern="1200" cap="none" spc="0" normalizeH="0" baseline="0" noProof="0" smtClean="0">
                        <a:ln>
                          <a:noFill/>
                        </a:ln>
                        <a:solidFill>
                          <a:srgbClr val="5430AA"/>
                        </a:solidFill>
                        <a:effectLst/>
                        <a:uLnTx/>
                        <a:uFillTx/>
                        <a:latin typeface="Cambria Math" panose="02040503050406030204" pitchFamily="18" charset="0"/>
                        <a:ea typeface="Cambria Math" panose="02040503050406030204" pitchFamily="18" charset="0"/>
                        <a:cs typeface="+mn-cs"/>
                      </a:rPr>
                      <m:t>kHz</m:t>
                    </m:r>
                  </m:oMath>
                </a14:m>
                <a:endParaRPr kumimoji="0" lang="en-IN" sz="16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cs typeface="+mn-cs"/>
                </a:endParaRPr>
              </a:p>
            </p:txBody>
          </p:sp>
        </mc:Choice>
        <mc:Fallback>
          <p:sp>
            <p:nvSpPr>
              <p:cNvPr id="2" name="TextBox 1">
                <a:extLst>
                  <a:ext uri="{FF2B5EF4-FFF2-40B4-BE49-F238E27FC236}">
                    <a16:creationId xmlns:a16="http://schemas.microsoft.com/office/drawing/2014/main" xmlns="" xmlns:a14="http://schemas.microsoft.com/office/drawing/2010/main" id="{62157F5B-DC37-F645-C12A-F2F77811444C}"/>
                  </a:ext>
                </a:extLst>
              </p:cNvPr>
              <p:cNvSpPr txBox="1">
                <a:spLocks noRot="1" noChangeAspect="1" noMove="1" noResize="1" noEditPoints="1" noAdjustHandles="1" noChangeArrowheads="1" noChangeShapeType="1" noTextEdit="1"/>
              </p:cNvSpPr>
              <p:nvPr/>
            </p:nvSpPr>
            <p:spPr>
              <a:xfrm>
                <a:off x="116237" y="679582"/>
                <a:ext cx="4912963" cy="3218253"/>
              </a:xfrm>
              <a:prstGeom prst="rect">
                <a:avLst/>
              </a:prstGeom>
              <a:blipFill>
                <a:blip r:embed="rId6"/>
                <a:stretch>
                  <a:fillRect l="-620" t="-1515"/>
                </a:stretch>
              </a:blipFill>
            </p:spPr>
            <p:txBody>
              <a:bodyPr/>
              <a:lstStyle/>
              <a:p>
                <a:r>
                  <a:rPr lang="en-IN">
                    <a:noFill/>
                  </a:rPr>
                  <a:t> </a:t>
                </a:r>
              </a:p>
            </p:txBody>
          </p:sp>
        </mc:Fallback>
      </mc:AlternateContent>
      <p:grpSp>
        <p:nvGrpSpPr>
          <p:cNvPr id="8" name="Group 7">
            <a:extLst>
              <a:ext uri="{FF2B5EF4-FFF2-40B4-BE49-F238E27FC236}">
                <a16:creationId xmlns:a16="http://schemas.microsoft.com/office/drawing/2014/main" xmlns="" id="{F70F12C3-B547-B2C7-E84A-E26F74F40948}"/>
              </a:ext>
            </a:extLst>
          </p:cNvPr>
          <p:cNvGrpSpPr/>
          <p:nvPr/>
        </p:nvGrpSpPr>
        <p:grpSpPr>
          <a:xfrm>
            <a:off x="6274054" y="1257388"/>
            <a:ext cx="1616604" cy="1511590"/>
            <a:chOff x="9579464" y="1623148"/>
            <a:chExt cx="1616604" cy="1511590"/>
          </a:xfrm>
        </p:grpSpPr>
        <p:sp>
          <p:nvSpPr>
            <p:cNvPr id="9" name="Flowchart: Preparation 8">
              <a:extLst>
                <a:ext uri="{FF2B5EF4-FFF2-40B4-BE49-F238E27FC236}">
                  <a16:creationId xmlns:a16="http://schemas.microsoft.com/office/drawing/2014/main" xmlns="" id="{7E66A255-5DE1-C79A-CD64-790921365AB0}"/>
                </a:ext>
              </a:extLst>
            </p:cNvPr>
            <p:cNvSpPr/>
            <p:nvPr/>
          </p:nvSpPr>
          <p:spPr>
            <a:xfrm>
              <a:off x="10077820" y="1623148"/>
              <a:ext cx="618186" cy="502276"/>
            </a:xfrm>
            <a:prstGeom prst="flowChartPreparation">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5430AA"/>
                  </a:solidFill>
                </a:rPr>
                <a:t>2</a:t>
              </a:r>
              <a:endParaRPr lang="en-IN" dirty="0">
                <a:solidFill>
                  <a:srgbClr val="5430AA"/>
                </a:solidFill>
              </a:endParaRPr>
            </a:p>
          </p:txBody>
        </p:sp>
        <p:sp>
          <p:nvSpPr>
            <p:cNvPr id="11" name="Flowchart: Preparation 10">
              <a:extLst>
                <a:ext uri="{FF2B5EF4-FFF2-40B4-BE49-F238E27FC236}">
                  <a16:creationId xmlns:a16="http://schemas.microsoft.com/office/drawing/2014/main" xmlns="" id="{E1977731-50E1-8325-C973-5200A0DCC62A}"/>
                </a:ext>
              </a:extLst>
            </p:cNvPr>
            <p:cNvSpPr/>
            <p:nvPr/>
          </p:nvSpPr>
          <p:spPr>
            <a:xfrm>
              <a:off x="10577882" y="1874286"/>
              <a:ext cx="618186" cy="502276"/>
            </a:xfrm>
            <a:prstGeom prst="flowChartPreparation">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5430AA"/>
                  </a:solidFill>
                </a:rPr>
                <a:t>3</a:t>
              </a:r>
              <a:endParaRPr lang="en-IN" dirty="0">
                <a:solidFill>
                  <a:srgbClr val="5430AA"/>
                </a:solidFill>
              </a:endParaRPr>
            </a:p>
          </p:txBody>
        </p:sp>
        <p:sp>
          <p:nvSpPr>
            <p:cNvPr id="12" name="Flowchart: Preparation 11">
              <a:extLst>
                <a:ext uri="{FF2B5EF4-FFF2-40B4-BE49-F238E27FC236}">
                  <a16:creationId xmlns:a16="http://schemas.microsoft.com/office/drawing/2014/main" xmlns="" id="{FCD06889-0B85-23CF-4D95-34FE6F2E678F}"/>
                </a:ext>
              </a:extLst>
            </p:cNvPr>
            <p:cNvSpPr/>
            <p:nvPr/>
          </p:nvSpPr>
          <p:spPr>
            <a:xfrm>
              <a:off x="10077820" y="2130254"/>
              <a:ext cx="618186" cy="502276"/>
            </a:xfrm>
            <a:prstGeom prst="flowChartPreparation">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5430AA"/>
                  </a:solidFill>
                </a:rPr>
                <a:t>1</a:t>
              </a:r>
              <a:endParaRPr lang="en-IN" dirty="0">
                <a:solidFill>
                  <a:srgbClr val="5430AA"/>
                </a:solidFill>
              </a:endParaRPr>
            </a:p>
          </p:txBody>
        </p:sp>
        <p:sp>
          <p:nvSpPr>
            <p:cNvPr id="13" name="Flowchart: Preparation 12">
              <a:extLst>
                <a:ext uri="{FF2B5EF4-FFF2-40B4-BE49-F238E27FC236}">
                  <a16:creationId xmlns:a16="http://schemas.microsoft.com/office/drawing/2014/main" xmlns="" id="{71B5BE35-569C-9381-FD12-C8F95ED03802}"/>
                </a:ext>
              </a:extLst>
            </p:cNvPr>
            <p:cNvSpPr/>
            <p:nvPr/>
          </p:nvSpPr>
          <p:spPr>
            <a:xfrm>
              <a:off x="10577882" y="2376698"/>
              <a:ext cx="618186" cy="502276"/>
            </a:xfrm>
            <a:prstGeom prst="flowChartPreparation">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5430AA"/>
                  </a:solidFill>
                </a:rPr>
                <a:t>4</a:t>
              </a:r>
              <a:endParaRPr lang="en-IN" dirty="0">
                <a:solidFill>
                  <a:srgbClr val="5430AA"/>
                </a:solidFill>
              </a:endParaRPr>
            </a:p>
          </p:txBody>
        </p:sp>
        <p:sp>
          <p:nvSpPr>
            <p:cNvPr id="14" name="Flowchart: Preparation 13">
              <a:extLst>
                <a:ext uri="{FF2B5EF4-FFF2-40B4-BE49-F238E27FC236}">
                  <a16:creationId xmlns:a16="http://schemas.microsoft.com/office/drawing/2014/main" xmlns="" id="{32C789D0-A0DE-E1E5-7DF1-76AFA0AAD535}"/>
                </a:ext>
              </a:extLst>
            </p:cNvPr>
            <p:cNvSpPr/>
            <p:nvPr/>
          </p:nvSpPr>
          <p:spPr>
            <a:xfrm>
              <a:off x="10077820" y="2632462"/>
              <a:ext cx="618186" cy="502276"/>
            </a:xfrm>
            <a:prstGeom prst="flowChartPreparation">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5430AA"/>
                  </a:solidFill>
                </a:rPr>
                <a:t>5</a:t>
              </a:r>
              <a:endParaRPr lang="en-IN" dirty="0">
                <a:solidFill>
                  <a:srgbClr val="5430AA"/>
                </a:solidFill>
              </a:endParaRPr>
            </a:p>
          </p:txBody>
        </p:sp>
        <p:sp>
          <p:nvSpPr>
            <p:cNvPr id="15" name="Flowchart: Preparation 14">
              <a:extLst>
                <a:ext uri="{FF2B5EF4-FFF2-40B4-BE49-F238E27FC236}">
                  <a16:creationId xmlns:a16="http://schemas.microsoft.com/office/drawing/2014/main" xmlns="" id="{C8946734-99B7-C7CB-8CEE-01CDC4F64506}"/>
                </a:ext>
              </a:extLst>
            </p:cNvPr>
            <p:cNvSpPr/>
            <p:nvPr/>
          </p:nvSpPr>
          <p:spPr>
            <a:xfrm>
              <a:off x="9584901" y="1876735"/>
              <a:ext cx="618186" cy="502276"/>
            </a:xfrm>
            <a:prstGeom prst="flowChartPreparation">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5430AA"/>
                  </a:solidFill>
                </a:rPr>
                <a:t>7</a:t>
              </a:r>
              <a:endParaRPr lang="en-IN" dirty="0">
                <a:solidFill>
                  <a:srgbClr val="5430AA"/>
                </a:solidFill>
              </a:endParaRPr>
            </a:p>
          </p:txBody>
        </p:sp>
        <p:sp>
          <p:nvSpPr>
            <p:cNvPr id="16" name="Flowchart: Preparation 15">
              <a:extLst>
                <a:ext uri="{FF2B5EF4-FFF2-40B4-BE49-F238E27FC236}">
                  <a16:creationId xmlns:a16="http://schemas.microsoft.com/office/drawing/2014/main" xmlns="" id="{72E99589-C273-9859-F097-08A1D102369B}"/>
                </a:ext>
              </a:extLst>
            </p:cNvPr>
            <p:cNvSpPr/>
            <p:nvPr/>
          </p:nvSpPr>
          <p:spPr>
            <a:xfrm>
              <a:off x="9579464" y="2379080"/>
              <a:ext cx="618186" cy="502276"/>
            </a:xfrm>
            <a:prstGeom prst="flowChartPreparation">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5430AA"/>
                  </a:solidFill>
                </a:rPr>
                <a:t>6</a:t>
              </a:r>
              <a:endParaRPr lang="en-IN" dirty="0">
                <a:solidFill>
                  <a:srgbClr val="5430AA"/>
                </a:solidFill>
              </a:endParaRPr>
            </a:p>
          </p:txBody>
        </p:sp>
      </p:grpSp>
    </p:spTree>
    <p:extLst>
      <p:ext uri="{BB962C8B-B14F-4D97-AF65-F5344CB8AC3E}">
        <p14:creationId xmlns:p14="http://schemas.microsoft.com/office/powerpoint/2010/main" xmlns="" val="31348760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038" y="4750"/>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pic>
        <p:nvPicPr>
          <p:cNvPr id="68" name="Google Shape;68;p15"/>
          <p:cNvPicPr preferRelativeResize="0"/>
          <p:nvPr/>
        </p:nvPicPr>
        <p:blipFill>
          <a:blip r:embed="rId5">
            <a:alphaModFix/>
          </a:blip>
          <a:stretch>
            <a:fillRect/>
          </a:stretch>
        </p:blipFill>
        <p:spPr>
          <a:xfrm>
            <a:off x="7363438" y="148588"/>
            <a:ext cx="1495425" cy="371475"/>
          </a:xfrm>
          <a:prstGeom prst="rect">
            <a:avLst/>
          </a:prstGeom>
          <a:noFill/>
          <a:ln>
            <a:noFill/>
          </a:ln>
        </p:spPr>
      </p:pic>
      <p:sp>
        <p:nvSpPr>
          <p:cNvPr id="69" name="Google Shape;69;p15"/>
          <p:cNvSpPr txBox="1"/>
          <p:nvPr/>
        </p:nvSpPr>
        <p:spPr>
          <a:xfrm>
            <a:off x="184936" y="95413"/>
            <a:ext cx="7200000" cy="540000"/>
          </a:xfrm>
          <a:prstGeom prst="rect">
            <a:avLst/>
          </a:prstGeom>
          <a:noFill/>
          <a:ln>
            <a:noFill/>
          </a:ln>
        </p:spPr>
        <p:txBody>
          <a:bodyPr spcFirstLastPara="1" wrap="square" lIns="91425" tIns="91425" rIns="91425" bIns="91425" anchor="t" anchorCtr="0">
            <a:spAutoFit/>
          </a:bodyPr>
          <a:lstStyle/>
          <a:p>
            <a:pPr lvl="0"/>
            <a:r>
              <a:rPr lang="en-US" sz="2300" dirty="0">
                <a:solidFill>
                  <a:srgbClr val="00A4B6"/>
                </a:solidFill>
                <a:latin typeface="Cambria" panose="02040503050406030204" pitchFamily="18" charset="0"/>
                <a:ea typeface="Cambria" panose="02040503050406030204" pitchFamily="18" charset="0"/>
                <a:cs typeface="Proxima Nova"/>
                <a:sym typeface="Proxima Nova"/>
              </a:rPr>
              <a:t>Cluster Size</a:t>
            </a:r>
            <a:endParaRPr sz="2300" dirty="0">
              <a:solidFill>
                <a:srgbClr val="00A4B6"/>
              </a:solidFill>
              <a:latin typeface="Cambria" panose="02040503050406030204" pitchFamily="18" charset="0"/>
              <a:ea typeface="Cambria" panose="02040503050406030204" pitchFamily="18" charset="0"/>
              <a:cs typeface="Proxima Nova"/>
              <a:sym typeface="Proxima Nova"/>
            </a:endParaRPr>
          </a:p>
        </p:txBody>
      </p:sp>
      <p:sp>
        <p:nvSpPr>
          <p:cNvPr id="2" name="TextBox 1">
            <a:extLst>
              <a:ext uri="{FF2B5EF4-FFF2-40B4-BE49-F238E27FC236}">
                <a16:creationId xmlns:a16="http://schemas.microsoft.com/office/drawing/2014/main" xmlns="" id="{62157F5B-DC37-F645-C12A-F2F77811444C}"/>
              </a:ext>
            </a:extLst>
          </p:cNvPr>
          <p:cNvSpPr txBox="1"/>
          <p:nvPr/>
        </p:nvSpPr>
        <p:spPr>
          <a:xfrm>
            <a:off x="116237" y="679582"/>
            <a:ext cx="4441723" cy="646331"/>
          </a:xfrm>
          <a:prstGeom prst="rect">
            <a:avLst/>
          </a:prstGeom>
          <a:noFill/>
        </p:spPr>
        <p:txBody>
          <a:bodyPr wrap="square" rtlCol="0">
            <a:spAutoFit/>
          </a:bodyPr>
          <a:lstStyle/>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r>
              <a:rPr kumimoji="0" lang="en-US" sz="20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cs typeface="+mn-cs"/>
              </a:rPr>
              <a:t>How to find cluster size of cellular network?</a:t>
            </a:r>
          </a:p>
        </p:txBody>
      </p:sp>
      <p:pic>
        <p:nvPicPr>
          <p:cNvPr id="3" name="Picture 2">
            <a:extLst>
              <a:ext uri="{FF2B5EF4-FFF2-40B4-BE49-F238E27FC236}">
                <a16:creationId xmlns:a16="http://schemas.microsoft.com/office/drawing/2014/main" xmlns="" id="{BD3616F4-8314-2557-C172-415773A90700}"/>
              </a:ext>
            </a:extLst>
          </p:cNvPr>
          <p:cNvPicPr>
            <a:picLocks noChangeAspect="1"/>
          </p:cNvPicPr>
          <p:nvPr/>
        </p:nvPicPr>
        <p:blipFill>
          <a:blip r:embed="rId6"/>
          <a:stretch>
            <a:fillRect/>
          </a:stretch>
        </p:blipFill>
        <p:spPr>
          <a:xfrm>
            <a:off x="4557960" y="779250"/>
            <a:ext cx="4462052" cy="4268837"/>
          </a:xfrm>
          <a:prstGeom prst="rect">
            <a:avLst/>
          </a:prstGeom>
        </p:spPr>
      </p:pic>
    </p:spTree>
    <p:extLst>
      <p:ext uri="{BB962C8B-B14F-4D97-AF65-F5344CB8AC3E}">
        <p14:creationId xmlns:p14="http://schemas.microsoft.com/office/powerpoint/2010/main" xmlns="" val="34128441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038" y="4750"/>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pic>
        <p:nvPicPr>
          <p:cNvPr id="68" name="Google Shape;68;p15"/>
          <p:cNvPicPr preferRelativeResize="0"/>
          <p:nvPr/>
        </p:nvPicPr>
        <p:blipFill>
          <a:blip r:embed="rId5">
            <a:alphaModFix/>
          </a:blip>
          <a:stretch>
            <a:fillRect/>
          </a:stretch>
        </p:blipFill>
        <p:spPr>
          <a:xfrm>
            <a:off x="7363438" y="148588"/>
            <a:ext cx="1495425" cy="371475"/>
          </a:xfrm>
          <a:prstGeom prst="rect">
            <a:avLst/>
          </a:prstGeom>
          <a:noFill/>
          <a:ln>
            <a:noFill/>
          </a:ln>
        </p:spPr>
      </p:pic>
      <p:sp>
        <p:nvSpPr>
          <p:cNvPr id="69" name="Google Shape;69;p15"/>
          <p:cNvSpPr txBox="1"/>
          <p:nvPr/>
        </p:nvSpPr>
        <p:spPr>
          <a:xfrm>
            <a:off x="184936" y="95413"/>
            <a:ext cx="7200000" cy="540000"/>
          </a:xfrm>
          <a:prstGeom prst="rect">
            <a:avLst/>
          </a:prstGeom>
          <a:noFill/>
          <a:ln>
            <a:noFill/>
          </a:ln>
        </p:spPr>
        <p:txBody>
          <a:bodyPr spcFirstLastPara="1" wrap="square" lIns="91425" tIns="91425" rIns="91425" bIns="91425" anchor="t" anchorCtr="0">
            <a:spAutoFit/>
          </a:bodyPr>
          <a:lstStyle/>
          <a:p>
            <a:pPr lvl="0"/>
            <a:r>
              <a:rPr lang="en-US" sz="2300" dirty="0">
                <a:solidFill>
                  <a:srgbClr val="00A4B6"/>
                </a:solidFill>
                <a:latin typeface="Cambria" panose="02040503050406030204" pitchFamily="18" charset="0"/>
                <a:ea typeface="Cambria" panose="02040503050406030204" pitchFamily="18" charset="0"/>
                <a:cs typeface="Proxima Nova"/>
                <a:sym typeface="Proxima Nova"/>
              </a:rPr>
              <a:t>Cluster Size</a:t>
            </a:r>
            <a:endParaRPr sz="2300" dirty="0">
              <a:solidFill>
                <a:srgbClr val="00A4B6"/>
              </a:solidFill>
              <a:latin typeface="Cambria" panose="02040503050406030204" pitchFamily="18" charset="0"/>
              <a:ea typeface="Cambria" panose="02040503050406030204" pitchFamily="18" charset="0"/>
              <a:cs typeface="Proxima Nova"/>
              <a:sym typeface="Proxima Nova"/>
            </a:endParaRPr>
          </a:p>
        </p:txBody>
      </p:sp>
      <p:sp>
        <p:nvSpPr>
          <p:cNvPr id="2" name="TextBox 1">
            <a:extLst>
              <a:ext uri="{FF2B5EF4-FFF2-40B4-BE49-F238E27FC236}">
                <a16:creationId xmlns:a16="http://schemas.microsoft.com/office/drawing/2014/main" xmlns="" id="{62157F5B-DC37-F645-C12A-F2F77811444C}"/>
              </a:ext>
            </a:extLst>
          </p:cNvPr>
          <p:cNvSpPr txBox="1"/>
          <p:nvPr/>
        </p:nvSpPr>
        <p:spPr>
          <a:xfrm>
            <a:off x="116237" y="679582"/>
            <a:ext cx="4441723" cy="968470"/>
          </a:xfrm>
          <a:prstGeom prst="rect">
            <a:avLst/>
          </a:prstGeom>
          <a:noFill/>
        </p:spPr>
        <p:txBody>
          <a:bodyPr wrap="square" rtlCol="0">
            <a:spAutoFit/>
          </a:bodyPr>
          <a:lstStyle/>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r>
              <a:rPr kumimoji="0" lang="en-US" sz="18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cs typeface="+mn-cs"/>
              </a:rPr>
              <a:t>How to find cluster size of cellular network?</a:t>
            </a:r>
          </a:p>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r>
              <a:rPr kumimoji="0" lang="en-US" sz="18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cs typeface="+mn-cs"/>
              </a:rPr>
              <a:t>Formula:</a:t>
            </a:r>
          </a:p>
        </p:txBody>
      </p:sp>
      <p:sp>
        <p:nvSpPr>
          <p:cNvPr id="8" name="Rectangle 7">
            <a:extLst>
              <a:ext uri="{FF2B5EF4-FFF2-40B4-BE49-F238E27FC236}">
                <a16:creationId xmlns:a16="http://schemas.microsoft.com/office/drawing/2014/main" xmlns="" id="{EB691DA4-D9FB-C174-8876-06A0C5CD6C83}"/>
              </a:ext>
            </a:extLst>
          </p:cNvPr>
          <p:cNvSpPr/>
          <p:nvPr/>
        </p:nvSpPr>
        <p:spPr>
          <a:xfrm>
            <a:off x="1407359" y="1318086"/>
            <a:ext cx="1630310" cy="314468"/>
          </a:xfrm>
          <a:prstGeom prst="rect">
            <a:avLst/>
          </a:prstGeom>
          <a:solidFill>
            <a:srgbClr val="5430AA">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latin typeface="Cambria" panose="02040503050406030204" pitchFamily="18" charset="0"/>
                <a:ea typeface="Cambria" panose="02040503050406030204" pitchFamily="18" charset="0"/>
              </a:rPr>
              <a:t>N=I</a:t>
            </a:r>
            <a:r>
              <a:rPr lang="en-US" sz="1800" baseline="30000" dirty="0">
                <a:solidFill>
                  <a:schemeClr val="tx1"/>
                </a:solidFill>
                <a:latin typeface="Cambria" panose="02040503050406030204" pitchFamily="18" charset="0"/>
                <a:ea typeface="Cambria" panose="02040503050406030204" pitchFamily="18" charset="0"/>
              </a:rPr>
              <a:t>2</a:t>
            </a:r>
            <a:r>
              <a:rPr lang="en-US" sz="1800" dirty="0">
                <a:solidFill>
                  <a:schemeClr val="tx1"/>
                </a:solidFill>
                <a:latin typeface="Cambria" panose="02040503050406030204" pitchFamily="18" charset="0"/>
                <a:ea typeface="Cambria" panose="02040503050406030204" pitchFamily="18" charset="0"/>
              </a:rPr>
              <a:t>+J</a:t>
            </a:r>
            <a:r>
              <a:rPr lang="en-US" sz="1800" baseline="30000" dirty="0">
                <a:solidFill>
                  <a:schemeClr val="tx1"/>
                </a:solidFill>
                <a:latin typeface="Cambria" panose="02040503050406030204" pitchFamily="18" charset="0"/>
                <a:ea typeface="Cambria" panose="02040503050406030204" pitchFamily="18" charset="0"/>
              </a:rPr>
              <a:t>2</a:t>
            </a:r>
            <a:r>
              <a:rPr lang="en-US" sz="1800" dirty="0">
                <a:solidFill>
                  <a:schemeClr val="tx1"/>
                </a:solidFill>
                <a:latin typeface="Cambria" panose="02040503050406030204" pitchFamily="18" charset="0"/>
                <a:ea typeface="Cambria" panose="02040503050406030204" pitchFamily="18" charset="0"/>
              </a:rPr>
              <a:t>+(I * J)</a:t>
            </a:r>
          </a:p>
        </p:txBody>
      </p:sp>
      <p:graphicFrame>
        <p:nvGraphicFramePr>
          <p:cNvPr id="9" name="Table 8">
            <a:extLst>
              <a:ext uri="{FF2B5EF4-FFF2-40B4-BE49-F238E27FC236}">
                <a16:creationId xmlns:a16="http://schemas.microsoft.com/office/drawing/2014/main" xmlns="" id="{BA43BCEF-8ABE-5659-3F6A-1E0CBCAA19D6}"/>
              </a:ext>
            </a:extLst>
          </p:cNvPr>
          <p:cNvGraphicFramePr>
            <a:graphicFrameLocks noGrp="1"/>
          </p:cNvGraphicFramePr>
          <p:nvPr>
            <p:extLst>
              <p:ext uri="{D42A27DB-BD31-4B8C-83A1-F6EECF244321}">
                <p14:modId xmlns:p14="http://schemas.microsoft.com/office/powerpoint/2010/main" xmlns="" val="2264818028"/>
              </p:ext>
            </p:extLst>
          </p:nvPr>
        </p:nvGraphicFramePr>
        <p:xfrm>
          <a:off x="116237" y="1808750"/>
          <a:ext cx="4605983" cy="640080"/>
        </p:xfrm>
        <a:graphic>
          <a:graphicData uri="http://schemas.openxmlformats.org/drawingml/2006/table">
            <a:tbl>
              <a:tblPr firstRow="1" bandRow="1">
                <a:tableStyleId>{5940675A-B579-460E-94D1-54222C63F5DA}</a:tableStyleId>
              </a:tblPr>
              <a:tblGrid>
                <a:gridCol w="405942">
                  <a:extLst>
                    <a:ext uri="{9D8B030D-6E8A-4147-A177-3AD203B41FA5}">
                      <a16:colId xmlns:a16="http://schemas.microsoft.com/office/drawing/2014/main" xmlns="" val="20000"/>
                    </a:ext>
                  </a:extLst>
                </a:gridCol>
                <a:gridCol w="4200041">
                  <a:extLst>
                    <a:ext uri="{9D8B030D-6E8A-4147-A177-3AD203B41FA5}">
                      <a16:colId xmlns:a16="http://schemas.microsoft.com/office/drawing/2014/main" xmlns="" val="20001"/>
                    </a:ext>
                  </a:extLst>
                </a:gridCol>
              </a:tblGrid>
              <a:tr h="370840">
                <a:tc>
                  <a:txBody>
                    <a:bodyPr/>
                    <a:lstStyle/>
                    <a:p>
                      <a:r>
                        <a:rPr lang="en-US" sz="1800" b="1" dirty="0">
                          <a:latin typeface="Cambria" panose="02040503050406030204" pitchFamily="18" charset="0"/>
                          <a:ea typeface="Cambria" panose="02040503050406030204" pitchFamily="18" charset="0"/>
                        </a:rPr>
                        <a:t>N:</a:t>
                      </a:r>
                      <a:endParaRPr lang="en-IN" sz="1800" b="1" dirty="0">
                        <a:latin typeface="Cambria" panose="02040503050406030204" pitchFamily="18" charset="0"/>
                        <a:ea typeface="Cambria" panose="02040503050406030204" pitchFamily="18"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just" defTabSz="914400" rtl="0" eaLnBrk="1" fontAlgn="auto" latinLnBrk="0" hangingPunct="1">
                        <a:lnSpc>
                          <a:spcPct val="100000"/>
                        </a:lnSpc>
                        <a:spcBef>
                          <a:spcPts val="0"/>
                        </a:spcBef>
                        <a:spcAft>
                          <a:spcPts val="0"/>
                        </a:spcAft>
                        <a:buClrTx/>
                        <a:buSzTx/>
                        <a:buFontTx/>
                        <a:buNone/>
                        <a:tabLst/>
                        <a:defRPr/>
                      </a:pPr>
                      <a:r>
                        <a:rPr lang="en-US" sz="1800" dirty="0">
                          <a:latin typeface="Cambria" panose="02040503050406030204" pitchFamily="18" charset="0"/>
                          <a:ea typeface="Cambria" panose="02040503050406030204" pitchFamily="18" charset="0"/>
                        </a:rPr>
                        <a:t>No. of cell with unique/non repeated frequency</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xmlns="" val="10000"/>
                  </a:ext>
                </a:extLst>
              </a:tr>
            </a:tbl>
          </a:graphicData>
        </a:graphic>
      </p:graphicFrame>
      <p:sp>
        <p:nvSpPr>
          <p:cNvPr id="20" name="Flowchart: Preparation 19">
            <a:extLst>
              <a:ext uri="{FF2B5EF4-FFF2-40B4-BE49-F238E27FC236}">
                <a16:creationId xmlns:a16="http://schemas.microsoft.com/office/drawing/2014/main" xmlns="" id="{8FE20D8A-C047-BD1E-9EB4-870FA8FE8BCD}"/>
              </a:ext>
            </a:extLst>
          </p:cNvPr>
          <p:cNvSpPr/>
          <p:nvPr/>
        </p:nvSpPr>
        <p:spPr>
          <a:xfrm>
            <a:off x="5676045" y="1915213"/>
            <a:ext cx="1244031" cy="972262"/>
          </a:xfrm>
          <a:prstGeom prst="flowChartPreparation">
            <a:avLst/>
          </a:prstGeom>
          <a:no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430AA"/>
                </a:solidFill>
                <a:effectLst/>
                <a:uLnTx/>
                <a:uFillTx/>
                <a:latin typeface="Roboto Condensed"/>
                <a:ea typeface="+mn-ea"/>
                <a:cs typeface="+mn-cs"/>
              </a:rPr>
              <a:t>2</a:t>
            </a:r>
            <a:endParaRPr kumimoji="0" lang="en-IN" sz="1800" b="0" i="0" u="none" strike="noStrike" kern="1200" cap="none" spc="0" normalizeH="0" baseline="0" noProof="0" dirty="0">
              <a:ln>
                <a:noFill/>
              </a:ln>
              <a:solidFill>
                <a:srgbClr val="5430AA"/>
              </a:solidFill>
              <a:effectLst/>
              <a:uLnTx/>
              <a:uFillTx/>
              <a:latin typeface="Roboto Condensed"/>
              <a:ea typeface="+mn-ea"/>
              <a:cs typeface="+mn-cs"/>
            </a:endParaRPr>
          </a:p>
        </p:txBody>
      </p:sp>
      <p:sp>
        <p:nvSpPr>
          <p:cNvPr id="21" name="Flowchart: Preparation 20">
            <a:extLst>
              <a:ext uri="{FF2B5EF4-FFF2-40B4-BE49-F238E27FC236}">
                <a16:creationId xmlns:a16="http://schemas.microsoft.com/office/drawing/2014/main" xmlns="" id="{E77665EA-2EF9-E0CC-EE85-2644284BCD8C}"/>
              </a:ext>
            </a:extLst>
          </p:cNvPr>
          <p:cNvSpPr/>
          <p:nvPr/>
        </p:nvSpPr>
        <p:spPr>
          <a:xfrm>
            <a:off x="6671742" y="2401344"/>
            <a:ext cx="1244031" cy="972262"/>
          </a:xfrm>
          <a:prstGeom prst="flowChartPreparation">
            <a:avLst/>
          </a:prstGeom>
          <a:no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430AA"/>
                </a:solidFill>
                <a:effectLst/>
                <a:uLnTx/>
                <a:uFillTx/>
                <a:latin typeface="Roboto Condensed"/>
                <a:ea typeface="+mn-ea"/>
                <a:cs typeface="+mn-cs"/>
              </a:rPr>
              <a:t>3</a:t>
            </a:r>
            <a:endParaRPr kumimoji="0" lang="en-IN" sz="1800" b="0" i="0" u="none" strike="noStrike" kern="1200" cap="none" spc="0" normalizeH="0" baseline="0" noProof="0" dirty="0">
              <a:ln>
                <a:noFill/>
              </a:ln>
              <a:solidFill>
                <a:srgbClr val="5430AA"/>
              </a:solidFill>
              <a:effectLst/>
              <a:uLnTx/>
              <a:uFillTx/>
              <a:latin typeface="Roboto Condensed"/>
              <a:ea typeface="+mn-ea"/>
              <a:cs typeface="+mn-cs"/>
            </a:endParaRPr>
          </a:p>
        </p:txBody>
      </p:sp>
      <p:sp>
        <p:nvSpPr>
          <p:cNvPr id="22" name="Flowchart: Preparation 21">
            <a:extLst>
              <a:ext uri="{FF2B5EF4-FFF2-40B4-BE49-F238E27FC236}">
                <a16:creationId xmlns:a16="http://schemas.microsoft.com/office/drawing/2014/main" xmlns="" id="{FB38CA35-9E27-DA24-23A4-6BAB219DF462}"/>
              </a:ext>
            </a:extLst>
          </p:cNvPr>
          <p:cNvSpPr/>
          <p:nvPr/>
        </p:nvSpPr>
        <p:spPr>
          <a:xfrm>
            <a:off x="5676045" y="2896824"/>
            <a:ext cx="1244031" cy="972262"/>
          </a:xfrm>
          <a:prstGeom prst="flowChartPreparation">
            <a:avLst/>
          </a:prstGeom>
          <a:no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430AA"/>
                </a:solidFill>
                <a:effectLst/>
                <a:uLnTx/>
                <a:uFillTx/>
                <a:latin typeface="Roboto Condensed"/>
                <a:ea typeface="+mn-ea"/>
                <a:cs typeface="+mn-cs"/>
              </a:rPr>
              <a:t>1</a:t>
            </a:r>
            <a:endParaRPr kumimoji="0" lang="en-IN" sz="1800" b="0" i="0" u="none" strike="noStrike" kern="1200" cap="none" spc="0" normalizeH="0" baseline="0" noProof="0" dirty="0">
              <a:ln>
                <a:noFill/>
              </a:ln>
              <a:solidFill>
                <a:srgbClr val="5430AA"/>
              </a:solidFill>
              <a:effectLst/>
              <a:uLnTx/>
              <a:uFillTx/>
              <a:latin typeface="Roboto Condensed"/>
              <a:ea typeface="+mn-ea"/>
              <a:cs typeface="+mn-cs"/>
            </a:endParaRPr>
          </a:p>
        </p:txBody>
      </p:sp>
      <p:sp>
        <p:nvSpPr>
          <p:cNvPr id="23" name="Flowchart: Preparation 22">
            <a:extLst>
              <a:ext uri="{FF2B5EF4-FFF2-40B4-BE49-F238E27FC236}">
                <a16:creationId xmlns:a16="http://schemas.microsoft.com/office/drawing/2014/main" xmlns="" id="{B9AC35C5-BF94-1C61-E21B-65D8C3156EBC}"/>
              </a:ext>
            </a:extLst>
          </p:cNvPr>
          <p:cNvSpPr/>
          <p:nvPr/>
        </p:nvSpPr>
        <p:spPr>
          <a:xfrm>
            <a:off x="6671742" y="3373869"/>
            <a:ext cx="1244031" cy="972262"/>
          </a:xfrm>
          <a:prstGeom prst="flowChartPreparation">
            <a:avLst/>
          </a:prstGeom>
          <a:no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430AA"/>
                </a:solidFill>
                <a:effectLst/>
                <a:uLnTx/>
                <a:uFillTx/>
                <a:latin typeface="Roboto Condensed"/>
                <a:ea typeface="+mn-ea"/>
                <a:cs typeface="+mn-cs"/>
              </a:rPr>
              <a:t>4</a:t>
            </a:r>
            <a:endParaRPr kumimoji="0" lang="en-IN" sz="1800" b="0" i="0" u="none" strike="noStrike" kern="1200" cap="none" spc="0" normalizeH="0" baseline="0" noProof="0" dirty="0">
              <a:ln>
                <a:noFill/>
              </a:ln>
              <a:solidFill>
                <a:srgbClr val="5430AA"/>
              </a:solidFill>
              <a:effectLst/>
              <a:uLnTx/>
              <a:uFillTx/>
              <a:latin typeface="Roboto Condensed"/>
              <a:ea typeface="+mn-ea"/>
              <a:cs typeface="+mn-cs"/>
            </a:endParaRPr>
          </a:p>
        </p:txBody>
      </p:sp>
      <p:sp>
        <p:nvSpPr>
          <p:cNvPr id="24" name="Flowchart: Preparation 23">
            <a:extLst>
              <a:ext uri="{FF2B5EF4-FFF2-40B4-BE49-F238E27FC236}">
                <a16:creationId xmlns:a16="http://schemas.microsoft.com/office/drawing/2014/main" xmlns="" id="{F62992E8-CBBF-8865-D326-142911146328}"/>
              </a:ext>
            </a:extLst>
          </p:cNvPr>
          <p:cNvSpPr/>
          <p:nvPr/>
        </p:nvSpPr>
        <p:spPr>
          <a:xfrm>
            <a:off x="5676045" y="3868954"/>
            <a:ext cx="1244031" cy="972262"/>
          </a:xfrm>
          <a:prstGeom prst="flowChartPreparation">
            <a:avLst/>
          </a:prstGeom>
          <a:no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430AA"/>
                </a:solidFill>
                <a:effectLst/>
                <a:uLnTx/>
                <a:uFillTx/>
                <a:latin typeface="Roboto Condensed"/>
                <a:ea typeface="+mn-ea"/>
                <a:cs typeface="+mn-cs"/>
              </a:rPr>
              <a:t>5</a:t>
            </a:r>
            <a:endParaRPr kumimoji="0" lang="en-IN" sz="1800" b="0" i="0" u="none" strike="noStrike" kern="1200" cap="none" spc="0" normalizeH="0" baseline="0" noProof="0" dirty="0">
              <a:ln>
                <a:noFill/>
              </a:ln>
              <a:solidFill>
                <a:srgbClr val="5430AA"/>
              </a:solidFill>
              <a:effectLst/>
              <a:uLnTx/>
              <a:uFillTx/>
              <a:latin typeface="Roboto Condensed"/>
              <a:ea typeface="+mn-ea"/>
              <a:cs typeface="+mn-cs"/>
            </a:endParaRPr>
          </a:p>
        </p:txBody>
      </p:sp>
      <p:sp>
        <p:nvSpPr>
          <p:cNvPr id="25" name="Flowchart: Preparation 24">
            <a:extLst>
              <a:ext uri="{FF2B5EF4-FFF2-40B4-BE49-F238E27FC236}">
                <a16:creationId xmlns:a16="http://schemas.microsoft.com/office/drawing/2014/main" xmlns="" id="{91063EA9-6C8C-36D9-E939-323CB0EF13D3}"/>
              </a:ext>
            </a:extLst>
          </p:cNvPr>
          <p:cNvSpPr/>
          <p:nvPr/>
        </p:nvSpPr>
        <p:spPr>
          <a:xfrm>
            <a:off x="4684100" y="2406085"/>
            <a:ext cx="1244031" cy="972262"/>
          </a:xfrm>
          <a:prstGeom prst="flowChartPreparation">
            <a:avLst/>
          </a:prstGeom>
          <a:no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430AA"/>
                </a:solidFill>
                <a:effectLst/>
                <a:uLnTx/>
                <a:uFillTx/>
                <a:latin typeface="Roboto Condensed"/>
                <a:ea typeface="+mn-ea"/>
                <a:cs typeface="+mn-cs"/>
              </a:rPr>
              <a:t>7</a:t>
            </a:r>
            <a:endParaRPr kumimoji="0" lang="en-IN" sz="1800" b="0" i="0" u="none" strike="noStrike" kern="1200" cap="none" spc="0" normalizeH="0" baseline="0" noProof="0" dirty="0">
              <a:ln>
                <a:noFill/>
              </a:ln>
              <a:solidFill>
                <a:srgbClr val="5430AA"/>
              </a:solidFill>
              <a:effectLst/>
              <a:uLnTx/>
              <a:uFillTx/>
              <a:latin typeface="Roboto Condensed"/>
              <a:ea typeface="+mn-ea"/>
              <a:cs typeface="+mn-cs"/>
            </a:endParaRPr>
          </a:p>
        </p:txBody>
      </p:sp>
      <p:sp>
        <p:nvSpPr>
          <p:cNvPr id="26" name="Flowchart: Preparation 25">
            <a:extLst>
              <a:ext uri="{FF2B5EF4-FFF2-40B4-BE49-F238E27FC236}">
                <a16:creationId xmlns:a16="http://schemas.microsoft.com/office/drawing/2014/main" xmlns="" id="{6666F4DF-70D7-269A-9D08-E1830B461D35}"/>
              </a:ext>
            </a:extLst>
          </p:cNvPr>
          <p:cNvSpPr/>
          <p:nvPr/>
        </p:nvSpPr>
        <p:spPr>
          <a:xfrm>
            <a:off x="4673159" y="3378479"/>
            <a:ext cx="1244031" cy="972262"/>
          </a:xfrm>
          <a:prstGeom prst="flowChartPreparation">
            <a:avLst/>
          </a:prstGeom>
          <a:no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430AA"/>
                </a:solidFill>
                <a:effectLst/>
                <a:uLnTx/>
                <a:uFillTx/>
                <a:latin typeface="Roboto Condensed"/>
                <a:ea typeface="+mn-ea"/>
                <a:cs typeface="+mn-cs"/>
              </a:rPr>
              <a:t>6</a:t>
            </a:r>
            <a:endParaRPr kumimoji="0" lang="en-IN" sz="1800" b="0" i="0" u="none" strike="noStrike" kern="1200" cap="none" spc="0" normalizeH="0" baseline="0" noProof="0" dirty="0">
              <a:ln>
                <a:noFill/>
              </a:ln>
              <a:solidFill>
                <a:srgbClr val="5430AA"/>
              </a:solidFill>
              <a:effectLst/>
              <a:uLnTx/>
              <a:uFillTx/>
              <a:latin typeface="Roboto Condensed"/>
              <a:ea typeface="+mn-ea"/>
              <a:cs typeface="+mn-cs"/>
            </a:endParaRPr>
          </a:p>
        </p:txBody>
      </p:sp>
      <p:sp>
        <p:nvSpPr>
          <p:cNvPr id="27" name="Flowchart: Preparation 26">
            <a:extLst>
              <a:ext uri="{FF2B5EF4-FFF2-40B4-BE49-F238E27FC236}">
                <a16:creationId xmlns:a16="http://schemas.microsoft.com/office/drawing/2014/main" xmlns="" id="{679E7F48-FF3F-0F3C-17CD-C7AFB1CBF85B}"/>
              </a:ext>
            </a:extLst>
          </p:cNvPr>
          <p:cNvSpPr/>
          <p:nvPr/>
        </p:nvSpPr>
        <p:spPr>
          <a:xfrm>
            <a:off x="6667989" y="1428271"/>
            <a:ext cx="1244031" cy="972262"/>
          </a:xfrm>
          <a:prstGeom prst="flowChartPreparation">
            <a:avLst/>
          </a:prstGeom>
          <a:no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430AA"/>
                </a:solidFill>
                <a:effectLst/>
                <a:uLnTx/>
                <a:uFillTx/>
                <a:latin typeface="Roboto Condensed"/>
                <a:ea typeface="+mn-ea"/>
                <a:cs typeface="+mn-cs"/>
              </a:rPr>
              <a:t>5</a:t>
            </a:r>
            <a:endParaRPr kumimoji="0" lang="en-IN" sz="1800" b="0" i="0" u="none" strike="noStrike" kern="1200" cap="none" spc="0" normalizeH="0" baseline="0" noProof="0" dirty="0">
              <a:ln>
                <a:noFill/>
              </a:ln>
              <a:solidFill>
                <a:srgbClr val="5430AA"/>
              </a:solidFill>
              <a:effectLst/>
              <a:uLnTx/>
              <a:uFillTx/>
              <a:latin typeface="Roboto Condensed"/>
              <a:ea typeface="+mn-ea"/>
              <a:cs typeface="+mn-cs"/>
            </a:endParaRPr>
          </a:p>
        </p:txBody>
      </p:sp>
      <p:sp>
        <p:nvSpPr>
          <p:cNvPr id="28" name="Flowchart: Preparation 27">
            <a:extLst>
              <a:ext uri="{FF2B5EF4-FFF2-40B4-BE49-F238E27FC236}">
                <a16:creationId xmlns:a16="http://schemas.microsoft.com/office/drawing/2014/main" xmlns="" id="{E6642DEA-46EA-456B-452C-C4EF11569D61}"/>
              </a:ext>
            </a:extLst>
          </p:cNvPr>
          <p:cNvSpPr/>
          <p:nvPr/>
        </p:nvSpPr>
        <p:spPr>
          <a:xfrm>
            <a:off x="7659934" y="1906258"/>
            <a:ext cx="1244031" cy="972262"/>
          </a:xfrm>
          <a:prstGeom prst="flowChartPreparation">
            <a:avLst/>
          </a:prstGeom>
          <a:no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430AA"/>
                </a:solidFill>
                <a:effectLst/>
                <a:uLnTx/>
                <a:uFillTx/>
                <a:latin typeface="Roboto Condensed"/>
                <a:ea typeface="+mn-ea"/>
                <a:cs typeface="+mn-cs"/>
              </a:rPr>
              <a:t>2</a:t>
            </a:r>
            <a:endParaRPr kumimoji="0" lang="en-IN" sz="1800" b="0" i="0" u="none" strike="noStrike" kern="1200" cap="none" spc="0" normalizeH="0" baseline="0" noProof="0" dirty="0">
              <a:ln>
                <a:noFill/>
              </a:ln>
              <a:solidFill>
                <a:srgbClr val="5430AA"/>
              </a:solidFill>
              <a:effectLst/>
              <a:uLnTx/>
              <a:uFillTx/>
              <a:latin typeface="Roboto Condensed"/>
              <a:ea typeface="+mn-ea"/>
              <a:cs typeface="+mn-cs"/>
            </a:endParaRPr>
          </a:p>
        </p:txBody>
      </p:sp>
      <p:sp>
        <p:nvSpPr>
          <p:cNvPr id="29" name="Flowchart: Preparation 28">
            <a:extLst>
              <a:ext uri="{FF2B5EF4-FFF2-40B4-BE49-F238E27FC236}">
                <a16:creationId xmlns:a16="http://schemas.microsoft.com/office/drawing/2014/main" xmlns="" id="{8023B9A7-0DBA-38D2-858F-300564BE1B1B}"/>
              </a:ext>
            </a:extLst>
          </p:cNvPr>
          <p:cNvSpPr/>
          <p:nvPr/>
        </p:nvSpPr>
        <p:spPr>
          <a:xfrm>
            <a:off x="7654268" y="932922"/>
            <a:ext cx="1244031" cy="972262"/>
          </a:xfrm>
          <a:prstGeom prst="flowChartPreparation">
            <a:avLst/>
          </a:prstGeom>
          <a:no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430AA"/>
                </a:solidFill>
                <a:effectLst/>
                <a:uLnTx/>
                <a:uFillTx/>
                <a:latin typeface="Roboto Condensed"/>
                <a:ea typeface="+mn-ea"/>
                <a:cs typeface="+mn-cs"/>
              </a:rPr>
              <a:t>1</a:t>
            </a:r>
            <a:endParaRPr kumimoji="0" lang="en-IN" sz="1800" b="0" i="0" u="none" strike="noStrike" kern="1200" cap="none" spc="0" normalizeH="0" baseline="0" noProof="0" dirty="0">
              <a:ln>
                <a:noFill/>
              </a:ln>
              <a:solidFill>
                <a:srgbClr val="5430AA"/>
              </a:solidFill>
              <a:effectLst/>
              <a:uLnTx/>
              <a:uFillTx/>
              <a:latin typeface="Roboto Condensed"/>
              <a:ea typeface="+mn-ea"/>
              <a:cs typeface="+mn-cs"/>
            </a:endParaRPr>
          </a:p>
        </p:txBody>
      </p:sp>
    </p:spTree>
    <p:extLst>
      <p:ext uri="{BB962C8B-B14F-4D97-AF65-F5344CB8AC3E}">
        <p14:creationId xmlns:p14="http://schemas.microsoft.com/office/powerpoint/2010/main" xmlns="" val="6930644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038" y="4750"/>
            <a:ext cx="9134475" cy="5133975"/>
          </a:xfrm>
          <a:prstGeom prst="rect">
            <a:avLst/>
          </a:prstGeom>
          <a:noFill/>
          <a:ln>
            <a:noFill/>
          </a:ln>
        </p:spPr>
      </p:pic>
      <p:pic>
        <p:nvPicPr>
          <p:cNvPr id="68" name="Google Shape;68;p15"/>
          <p:cNvPicPr preferRelativeResize="0"/>
          <p:nvPr/>
        </p:nvPicPr>
        <p:blipFill>
          <a:blip r:embed="rId4">
            <a:alphaModFix/>
          </a:blip>
          <a:stretch>
            <a:fillRect/>
          </a:stretch>
        </p:blipFill>
        <p:spPr>
          <a:xfrm>
            <a:off x="7363438" y="148588"/>
            <a:ext cx="1495425" cy="371475"/>
          </a:xfrm>
          <a:prstGeom prst="rect">
            <a:avLst/>
          </a:prstGeom>
          <a:noFill/>
          <a:ln>
            <a:noFill/>
          </a:ln>
        </p:spPr>
      </p:pic>
      <p:sp>
        <p:nvSpPr>
          <p:cNvPr id="69" name="Google Shape;69;p15"/>
          <p:cNvSpPr txBox="1"/>
          <p:nvPr/>
        </p:nvSpPr>
        <p:spPr>
          <a:xfrm>
            <a:off x="184936" y="95413"/>
            <a:ext cx="7200000" cy="540000"/>
          </a:xfrm>
          <a:prstGeom prst="rect">
            <a:avLst/>
          </a:prstGeom>
          <a:noFill/>
          <a:ln>
            <a:noFill/>
          </a:ln>
        </p:spPr>
        <p:txBody>
          <a:bodyPr spcFirstLastPara="1" wrap="square" lIns="91425" tIns="91425" rIns="91425" bIns="91425" anchor="t" anchorCtr="0">
            <a:spAutoFit/>
          </a:bodyPr>
          <a:lstStyle/>
          <a:p>
            <a:pPr lvl="0"/>
            <a:r>
              <a:rPr lang="en-US" sz="2300" dirty="0">
                <a:solidFill>
                  <a:srgbClr val="00A4B6"/>
                </a:solidFill>
                <a:latin typeface="Cambria" panose="02040503050406030204" pitchFamily="18" charset="0"/>
                <a:ea typeface="Cambria" panose="02040503050406030204" pitchFamily="18" charset="0"/>
                <a:cs typeface="Proxima Nova"/>
                <a:sym typeface="Proxima Nova"/>
              </a:rPr>
              <a:t>Cluster Size</a:t>
            </a:r>
            <a:endParaRPr sz="2300" dirty="0">
              <a:solidFill>
                <a:srgbClr val="00A4B6"/>
              </a:solidFill>
              <a:latin typeface="Cambria" panose="02040503050406030204" pitchFamily="18" charset="0"/>
              <a:ea typeface="Cambria" panose="02040503050406030204" pitchFamily="18" charset="0"/>
              <a:cs typeface="Proxima Nova"/>
              <a:sym typeface="Proxima Nova"/>
            </a:endParaRPr>
          </a:p>
        </p:txBody>
      </p:sp>
      <p:sp>
        <p:nvSpPr>
          <p:cNvPr id="2" name="TextBox 1">
            <a:extLst>
              <a:ext uri="{FF2B5EF4-FFF2-40B4-BE49-F238E27FC236}">
                <a16:creationId xmlns:a16="http://schemas.microsoft.com/office/drawing/2014/main" xmlns="" id="{62157F5B-DC37-F645-C12A-F2F77811444C}"/>
              </a:ext>
            </a:extLst>
          </p:cNvPr>
          <p:cNvSpPr txBox="1"/>
          <p:nvPr/>
        </p:nvSpPr>
        <p:spPr>
          <a:xfrm>
            <a:off x="116237" y="679582"/>
            <a:ext cx="4441723" cy="4383764"/>
          </a:xfrm>
          <a:prstGeom prst="rect">
            <a:avLst/>
          </a:prstGeom>
          <a:noFill/>
        </p:spPr>
        <p:txBody>
          <a:bodyPr wrap="square" rtlCol="0">
            <a:spAutoFit/>
          </a:bodyPr>
          <a:lstStyle/>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r>
              <a:rPr kumimoji="0" lang="en-US" sz="16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cs typeface="+mn-cs"/>
              </a:rPr>
              <a:t>How to find cluster size of cellular network?</a:t>
            </a:r>
          </a:p>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r>
              <a:rPr kumimoji="0" lang="en-US" sz="16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cs typeface="+mn-cs"/>
              </a:rPr>
              <a:t>Formula:</a:t>
            </a:r>
          </a:p>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endParaRPr lang="en-US" sz="1600" kern="1200" dirty="0">
              <a:solidFill>
                <a:srgbClr val="212121"/>
              </a:solidFill>
              <a:latin typeface="Cambria" panose="02040503050406030204" pitchFamily="18" charset="0"/>
              <a:ea typeface="Cambria" panose="02040503050406030204" pitchFamily="18" charset="0"/>
              <a:cs typeface="+mn-cs"/>
            </a:endParaRPr>
          </a:p>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endParaRPr kumimoji="0" lang="en-US" sz="16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cs typeface="+mn-cs"/>
            </a:endParaRPr>
          </a:p>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endParaRPr lang="en-US" sz="1600" kern="1200" dirty="0">
              <a:solidFill>
                <a:srgbClr val="212121"/>
              </a:solidFill>
              <a:latin typeface="Cambria" panose="02040503050406030204" pitchFamily="18" charset="0"/>
              <a:ea typeface="Cambria" panose="02040503050406030204" pitchFamily="18" charset="0"/>
              <a:cs typeface="+mn-cs"/>
            </a:endParaRPr>
          </a:p>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endParaRPr kumimoji="0" lang="en-US" sz="16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cs typeface="+mn-cs"/>
            </a:endParaRPr>
          </a:p>
          <a:p>
            <a:pPr marR="0" lvl="0" algn="just" defTabSz="914400" rtl="0" eaLnBrk="1" fontAlgn="auto" latinLnBrk="0" hangingPunct="1">
              <a:lnSpc>
                <a:spcPct val="90000"/>
              </a:lnSpc>
              <a:spcBef>
                <a:spcPts val="1000"/>
              </a:spcBef>
              <a:spcAft>
                <a:spcPts val="0"/>
              </a:spcAft>
              <a:buClr>
                <a:srgbClr val="5430AA"/>
              </a:buClr>
              <a:buSzTx/>
              <a:tabLst/>
              <a:defRPr/>
            </a:pPr>
            <a:endParaRPr lang="en-US" sz="1600" kern="1200" dirty="0">
              <a:solidFill>
                <a:srgbClr val="212121"/>
              </a:solidFill>
              <a:latin typeface="Cambria" panose="02040503050406030204" pitchFamily="18" charset="0"/>
              <a:ea typeface="Cambria" panose="02040503050406030204" pitchFamily="18" charset="0"/>
              <a:cs typeface="+mn-cs"/>
            </a:endParaRPr>
          </a:p>
          <a:p>
            <a:pPr marL="265113" lvl="0" indent="-265113" algn="just">
              <a:lnSpc>
                <a:spcPct val="90000"/>
              </a:lnSpc>
              <a:spcBef>
                <a:spcPts val="1000"/>
              </a:spcBef>
              <a:buClr>
                <a:srgbClr val="5430AA"/>
              </a:buClr>
              <a:buFont typeface="Wingdings 3" panose="05040102010807070707" pitchFamily="18" charset="2"/>
              <a:buChar char=""/>
            </a:pPr>
            <a:r>
              <a:rPr lang="en-US" sz="1600" kern="1200" dirty="0">
                <a:solidFill>
                  <a:srgbClr val="212121"/>
                </a:solidFill>
                <a:latin typeface="Cambria" panose="02040503050406030204" pitchFamily="18" charset="0"/>
                <a:ea typeface="Cambria" panose="02040503050406030204" pitchFamily="18" charset="0"/>
                <a:cs typeface="+mn-cs"/>
              </a:rPr>
              <a:t>Now, if we want to find distance to reach from cell1 to another cell1 then,</a:t>
            </a:r>
          </a:p>
          <a:p>
            <a:pPr lvl="0" algn="just">
              <a:lnSpc>
                <a:spcPct val="90000"/>
              </a:lnSpc>
              <a:spcBef>
                <a:spcPts val="1000"/>
              </a:spcBef>
              <a:buClr>
                <a:srgbClr val="5430AA"/>
              </a:buClr>
            </a:pPr>
            <a:r>
              <a:rPr lang="en-US" sz="1600" u="sng" kern="1200" dirty="0">
                <a:solidFill>
                  <a:srgbClr val="5430AA"/>
                </a:solidFill>
                <a:latin typeface="Cambria" panose="02040503050406030204" pitchFamily="18" charset="0"/>
                <a:ea typeface="Cambria" panose="02040503050406030204" pitchFamily="18" charset="0"/>
                <a:cs typeface="+mn-cs"/>
              </a:rPr>
              <a:t>Given:</a:t>
            </a:r>
            <a:r>
              <a:rPr lang="en-US" sz="1600" kern="1200" dirty="0">
                <a:solidFill>
                  <a:srgbClr val="5430AA"/>
                </a:solidFill>
                <a:latin typeface="Cambria" panose="02040503050406030204" pitchFamily="18" charset="0"/>
                <a:ea typeface="Cambria" panose="02040503050406030204" pitchFamily="18" charset="0"/>
                <a:cs typeface="+mn-cs"/>
              </a:rPr>
              <a:t>  </a:t>
            </a:r>
            <a:r>
              <a:rPr lang="en-US" sz="1600" kern="1200" dirty="0">
                <a:solidFill>
                  <a:srgbClr val="212121"/>
                </a:solidFill>
                <a:latin typeface="Cambria" panose="02040503050406030204" pitchFamily="18" charset="0"/>
                <a:ea typeface="Cambria" panose="02040503050406030204" pitchFamily="18" charset="0"/>
                <a:cs typeface="+mn-cs"/>
              </a:rPr>
              <a:t>I=1, J=2</a:t>
            </a:r>
          </a:p>
          <a:p>
            <a:pPr lvl="0" algn="just">
              <a:lnSpc>
                <a:spcPct val="90000"/>
              </a:lnSpc>
              <a:spcBef>
                <a:spcPts val="1000"/>
              </a:spcBef>
              <a:buClr>
                <a:srgbClr val="5430AA"/>
              </a:buClr>
            </a:pPr>
            <a:r>
              <a:rPr lang="en-US" sz="1600" u="sng" kern="1200" dirty="0">
                <a:solidFill>
                  <a:srgbClr val="5430AA"/>
                </a:solidFill>
                <a:latin typeface="Cambria" panose="02040503050406030204" pitchFamily="18" charset="0"/>
                <a:ea typeface="Cambria" panose="02040503050406030204" pitchFamily="18" charset="0"/>
                <a:cs typeface="+mn-cs"/>
              </a:rPr>
              <a:t>Solution:</a:t>
            </a:r>
            <a:r>
              <a:rPr lang="en-US" sz="1600" kern="1200" dirty="0">
                <a:solidFill>
                  <a:srgbClr val="212121"/>
                </a:solidFill>
                <a:latin typeface="Cambria" panose="02040503050406030204" pitchFamily="18" charset="0"/>
                <a:ea typeface="Cambria" panose="02040503050406030204" pitchFamily="18" charset="0"/>
                <a:cs typeface="+mn-cs"/>
              </a:rPr>
              <a:t>	N=1</a:t>
            </a:r>
            <a:r>
              <a:rPr lang="en-US" sz="1600" kern="1200" baseline="30000" dirty="0">
                <a:solidFill>
                  <a:srgbClr val="212121"/>
                </a:solidFill>
                <a:latin typeface="Cambria" panose="02040503050406030204" pitchFamily="18" charset="0"/>
                <a:ea typeface="Cambria" panose="02040503050406030204" pitchFamily="18" charset="0"/>
                <a:cs typeface="+mn-cs"/>
              </a:rPr>
              <a:t>2</a:t>
            </a:r>
            <a:r>
              <a:rPr lang="en-US" sz="1600" kern="1200" dirty="0">
                <a:solidFill>
                  <a:srgbClr val="212121"/>
                </a:solidFill>
                <a:latin typeface="Cambria" panose="02040503050406030204" pitchFamily="18" charset="0"/>
                <a:ea typeface="Cambria" panose="02040503050406030204" pitchFamily="18" charset="0"/>
                <a:cs typeface="+mn-cs"/>
              </a:rPr>
              <a:t>+2</a:t>
            </a:r>
            <a:r>
              <a:rPr lang="en-US" sz="1600" kern="1200" baseline="30000" dirty="0">
                <a:solidFill>
                  <a:srgbClr val="212121"/>
                </a:solidFill>
                <a:latin typeface="Cambria" panose="02040503050406030204" pitchFamily="18" charset="0"/>
                <a:ea typeface="Cambria" panose="02040503050406030204" pitchFamily="18" charset="0"/>
                <a:cs typeface="+mn-cs"/>
              </a:rPr>
              <a:t>2</a:t>
            </a:r>
            <a:r>
              <a:rPr lang="en-US" sz="1600" kern="1200" dirty="0">
                <a:solidFill>
                  <a:srgbClr val="212121"/>
                </a:solidFill>
                <a:latin typeface="Cambria" panose="02040503050406030204" pitchFamily="18" charset="0"/>
                <a:ea typeface="Cambria" panose="02040503050406030204" pitchFamily="18" charset="0"/>
                <a:cs typeface="+mn-cs"/>
              </a:rPr>
              <a:t>+(1*2)</a:t>
            </a:r>
          </a:p>
          <a:p>
            <a:pPr lvl="0" algn="just">
              <a:lnSpc>
                <a:spcPct val="90000"/>
              </a:lnSpc>
              <a:spcBef>
                <a:spcPts val="1000"/>
              </a:spcBef>
              <a:buClr>
                <a:srgbClr val="5430AA"/>
              </a:buClr>
            </a:pPr>
            <a:r>
              <a:rPr lang="en-US" sz="1600" kern="1200" dirty="0">
                <a:solidFill>
                  <a:srgbClr val="212121"/>
                </a:solidFill>
                <a:latin typeface="Cambria" panose="02040503050406030204" pitchFamily="18" charset="0"/>
                <a:ea typeface="Cambria" panose="02040503050406030204" pitchFamily="18" charset="0"/>
                <a:cs typeface="+mn-cs"/>
              </a:rPr>
              <a:t>  	   =1+4+2</a:t>
            </a:r>
          </a:p>
          <a:p>
            <a:pPr lvl="0" algn="just">
              <a:lnSpc>
                <a:spcPct val="90000"/>
              </a:lnSpc>
              <a:spcBef>
                <a:spcPts val="1000"/>
              </a:spcBef>
              <a:buClr>
                <a:srgbClr val="5430AA"/>
              </a:buClr>
            </a:pPr>
            <a:r>
              <a:rPr lang="en-US" sz="1600" kern="1200" dirty="0">
                <a:solidFill>
                  <a:srgbClr val="212121"/>
                </a:solidFill>
                <a:latin typeface="Cambria" panose="02040503050406030204" pitchFamily="18" charset="0"/>
                <a:ea typeface="Cambria" panose="02040503050406030204" pitchFamily="18" charset="0"/>
                <a:cs typeface="+mn-cs"/>
              </a:rPr>
              <a:t>	   =7</a:t>
            </a:r>
          </a:p>
        </p:txBody>
      </p:sp>
      <p:sp>
        <p:nvSpPr>
          <p:cNvPr id="8" name="Rectangle 7">
            <a:extLst>
              <a:ext uri="{FF2B5EF4-FFF2-40B4-BE49-F238E27FC236}">
                <a16:creationId xmlns:a16="http://schemas.microsoft.com/office/drawing/2014/main" xmlns="" id="{EB691DA4-D9FB-C174-8876-06A0C5CD6C83}"/>
              </a:ext>
            </a:extLst>
          </p:cNvPr>
          <p:cNvSpPr/>
          <p:nvPr/>
        </p:nvSpPr>
        <p:spPr>
          <a:xfrm>
            <a:off x="1276413" y="1030483"/>
            <a:ext cx="1413333" cy="314468"/>
          </a:xfrm>
          <a:prstGeom prst="rect">
            <a:avLst/>
          </a:prstGeom>
          <a:solidFill>
            <a:srgbClr val="5430AA">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Cambria" panose="02040503050406030204" pitchFamily="18" charset="0"/>
                <a:ea typeface="Cambria" panose="02040503050406030204" pitchFamily="18" charset="0"/>
              </a:rPr>
              <a:t>N=I</a:t>
            </a:r>
            <a:r>
              <a:rPr lang="en-US" sz="1600" baseline="30000" dirty="0">
                <a:solidFill>
                  <a:schemeClr val="tx1"/>
                </a:solidFill>
                <a:latin typeface="Cambria" panose="02040503050406030204" pitchFamily="18" charset="0"/>
                <a:ea typeface="Cambria" panose="02040503050406030204" pitchFamily="18" charset="0"/>
              </a:rPr>
              <a:t>2</a:t>
            </a:r>
            <a:r>
              <a:rPr lang="en-US" sz="1600" dirty="0">
                <a:solidFill>
                  <a:schemeClr val="tx1"/>
                </a:solidFill>
                <a:latin typeface="Cambria" panose="02040503050406030204" pitchFamily="18" charset="0"/>
                <a:ea typeface="Cambria" panose="02040503050406030204" pitchFamily="18" charset="0"/>
              </a:rPr>
              <a:t>+J</a:t>
            </a:r>
            <a:r>
              <a:rPr lang="en-US" sz="1600" baseline="30000" dirty="0">
                <a:solidFill>
                  <a:schemeClr val="tx1"/>
                </a:solidFill>
                <a:latin typeface="Cambria" panose="02040503050406030204" pitchFamily="18" charset="0"/>
                <a:ea typeface="Cambria" panose="02040503050406030204" pitchFamily="18" charset="0"/>
              </a:rPr>
              <a:t>2</a:t>
            </a:r>
            <a:r>
              <a:rPr lang="en-US" sz="1600" dirty="0">
                <a:solidFill>
                  <a:schemeClr val="tx1"/>
                </a:solidFill>
                <a:latin typeface="Cambria" panose="02040503050406030204" pitchFamily="18" charset="0"/>
                <a:ea typeface="Cambria" panose="02040503050406030204" pitchFamily="18" charset="0"/>
              </a:rPr>
              <a:t>+(I * J)</a:t>
            </a:r>
          </a:p>
        </p:txBody>
      </p:sp>
      <p:graphicFrame>
        <p:nvGraphicFramePr>
          <p:cNvPr id="9" name="Table 8">
            <a:extLst>
              <a:ext uri="{FF2B5EF4-FFF2-40B4-BE49-F238E27FC236}">
                <a16:creationId xmlns:a16="http://schemas.microsoft.com/office/drawing/2014/main" xmlns="" id="{BA43BCEF-8ABE-5659-3F6A-1E0CBCAA19D6}"/>
              </a:ext>
            </a:extLst>
          </p:cNvPr>
          <p:cNvGraphicFramePr>
            <a:graphicFrameLocks noGrp="1"/>
          </p:cNvGraphicFramePr>
          <p:nvPr>
            <p:extLst>
              <p:ext uri="{D42A27DB-BD31-4B8C-83A1-F6EECF244321}">
                <p14:modId xmlns:p14="http://schemas.microsoft.com/office/powerpoint/2010/main" xmlns="" val="1384978185"/>
              </p:ext>
            </p:extLst>
          </p:nvPr>
        </p:nvGraphicFramePr>
        <p:xfrm>
          <a:off x="100868" y="1356526"/>
          <a:ext cx="4605983" cy="530352"/>
        </p:xfrm>
        <a:graphic>
          <a:graphicData uri="http://schemas.openxmlformats.org/drawingml/2006/table">
            <a:tbl>
              <a:tblPr firstRow="1" bandRow="1">
                <a:tableStyleId>{5940675A-B579-460E-94D1-54222C63F5DA}</a:tableStyleId>
              </a:tblPr>
              <a:tblGrid>
                <a:gridCol w="387350">
                  <a:extLst>
                    <a:ext uri="{9D8B030D-6E8A-4147-A177-3AD203B41FA5}">
                      <a16:colId xmlns:a16="http://schemas.microsoft.com/office/drawing/2014/main" xmlns="" val="20000"/>
                    </a:ext>
                  </a:extLst>
                </a:gridCol>
                <a:gridCol w="4218633">
                  <a:extLst>
                    <a:ext uri="{9D8B030D-6E8A-4147-A177-3AD203B41FA5}">
                      <a16:colId xmlns:a16="http://schemas.microsoft.com/office/drawing/2014/main" xmlns="" val="20001"/>
                    </a:ext>
                  </a:extLst>
                </a:gridCol>
              </a:tblGrid>
              <a:tr h="370840">
                <a:tc>
                  <a:txBody>
                    <a:bodyPr/>
                    <a:lstStyle/>
                    <a:p>
                      <a:r>
                        <a:rPr lang="en-US" sz="1600" b="1" dirty="0">
                          <a:latin typeface="Cambria" panose="02040503050406030204" pitchFamily="18" charset="0"/>
                          <a:ea typeface="Cambria" panose="02040503050406030204" pitchFamily="18" charset="0"/>
                        </a:rPr>
                        <a:t>N:</a:t>
                      </a:r>
                      <a:endParaRPr lang="en-IN" sz="1600" b="1" dirty="0">
                        <a:latin typeface="Cambria" panose="02040503050406030204" pitchFamily="18" charset="0"/>
                        <a:ea typeface="Cambria" panose="02040503050406030204" pitchFamily="18"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None/>
                        <a:tabLst/>
                        <a:defRPr/>
                      </a:pPr>
                      <a:r>
                        <a:rPr lang="en-US" sz="1600" dirty="0">
                          <a:latin typeface="Cambria" panose="02040503050406030204" pitchFamily="18" charset="0"/>
                          <a:ea typeface="Cambria" panose="02040503050406030204" pitchFamily="18" charset="0"/>
                        </a:rPr>
                        <a:t>No. of cell with unique/non repeated frequency</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xmlns="" val="10000"/>
                  </a:ext>
                </a:extLst>
              </a:tr>
            </a:tbl>
          </a:graphicData>
        </a:graphic>
      </p:graphicFrame>
      <p:sp>
        <p:nvSpPr>
          <p:cNvPr id="96" name="Flowchart: Preparation 95">
            <a:extLst>
              <a:ext uri="{FF2B5EF4-FFF2-40B4-BE49-F238E27FC236}">
                <a16:creationId xmlns:a16="http://schemas.microsoft.com/office/drawing/2014/main" xmlns="" id="{C6E70E68-D360-CD91-AC67-22231C7C6600}"/>
              </a:ext>
            </a:extLst>
          </p:cNvPr>
          <p:cNvSpPr/>
          <p:nvPr/>
        </p:nvSpPr>
        <p:spPr>
          <a:xfrm>
            <a:off x="5799843" y="1761542"/>
            <a:ext cx="1244031" cy="972262"/>
          </a:xfrm>
          <a:prstGeom prst="flowChartPreparation">
            <a:avLst/>
          </a:prstGeom>
          <a:no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430AA"/>
                </a:solidFill>
                <a:effectLst/>
                <a:uLnTx/>
                <a:uFillTx/>
                <a:latin typeface="Roboto Condensed"/>
                <a:ea typeface="+mn-ea"/>
                <a:cs typeface="+mn-cs"/>
              </a:rPr>
              <a:t>2</a:t>
            </a:r>
            <a:endParaRPr kumimoji="0" lang="en-IN" sz="1800" b="0" i="0" u="none" strike="noStrike" kern="1200" cap="none" spc="0" normalizeH="0" baseline="0" noProof="0" dirty="0">
              <a:ln>
                <a:noFill/>
              </a:ln>
              <a:solidFill>
                <a:srgbClr val="5430AA"/>
              </a:solidFill>
              <a:effectLst/>
              <a:uLnTx/>
              <a:uFillTx/>
              <a:latin typeface="Roboto Condensed"/>
              <a:ea typeface="+mn-ea"/>
              <a:cs typeface="+mn-cs"/>
            </a:endParaRPr>
          </a:p>
        </p:txBody>
      </p:sp>
      <p:sp>
        <p:nvSpPr>
          <p:cNvPr id="97" name="Flowchart: Preparation 96">
            <a:extLst>
              <a:ext uri="{FF2B5EF4-FFF2-40B4-BE49-F238E27FC236}">
                <a16:creationId xmlns:a16="http://schemas.microsoft.com/office/drawing/2014/main" xmlns="" id="{266E124E-5F3F-663B-2AF8-432B12969DF0}"/>
              </a:ext>
            </a:extLst>
          </p:cNvPr>
          <p:cNvSpPr/>
          <p:nvPr/>
        </p:nvSpPr>
        <p:spPr>
          <a:xfrm>
            <a:off x="6795540" y="2247673"/>
            <a:ext cx="1244031" cy="972262"/>
          </a:xfrm>
          <a:prstGeom prst="flowChartPreparation">
            <a:avLst/>
          </a:prstGeom>
          <a:no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430AA"/>
                </a:solidFill>
                <a:effectLst/>
                <a:uLnTx/>
                <a:uFillTx/>
                <a:latin typeface="Roboto Condensed"/>
                <a:ea typeface="+mn-ea"/>
                <a:cs typeface="+mn-cs"/>
              </a:rPr>
              <a:t>3</a:t>
            </a:r>
            <a:endParaRPr kumimoji="0" lang="en-IN" sz="1800" b="0" i="0" u="none" strike="noStrike" kern="1200" cap="none" spc="0" normalizeH="0" baseline="0" noProof="0" dirty="0">
              <a:ln>
                <a:noFill/>
              </a:ln>
              <a:solidFill>
                <a:srgbClr val="5430AA"/>
              </a:solidFill>
              <a:effectLst/>
              <a:uLnTx/>
              <a:uFillTx/>
              <a:latin typeface="Roboto Condensed"/>
              <a:ea typeface="+mn-ea"/>
              <a:cs typeface="+mn-cs"/>
            </a:endParaRPr>
          </a:p>
        </p:txBody>
      </p:sp>
      <p:sp>
        <p:nvSpPr>
          <p:cNvPr id="98" name="Flowchart: Preparation 97">
            <a:extLst>
              <a:ext uri="{FF2B5EF4-FFF2-40B4-BE49-F238E27FC236}">
                <a16:creationId xmlns:a16="http://schemas.microsoft.com/office/drawing/2014/main" xmlns="" id="{A2931CC0-90D3-6A50-90CC-06F56759EE09}"/>
              </a:ext>
            </a:extLst>
          </p:cNvPr>
          <p:cNvSpPr/>
          <p:nvPr/>
        </p:nvSpPr>
        <p:spPr>
          <a:xfrm>
            <a:off x="5799843" y="2743153"/>
            <a:ext cx="1244031" cy="972262"/>
          </a:xfrm>
          <a:prstGeom prst="flowChartPreparation">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430AA"/>
                </a:solidFill>
                <a:effectLst/>
                <a:uLnTx/>
                <a:uFillTx/>
                <a:latin typeface="Roboto Condensed"/>
                <a:ea typeface="+mn-ea"/>
                <a:cs typeface="+mn-cs"/>
              </a:rPr>
              <a:t>1</a:t>
            </a:r>
            <a:endParaRPr kumimoji="0" lang="en-IN" sz="1800" b="0" i="0" u="none" strike="noStrike" kern="1200" cap="none" spc="0" normalizeH="0" baseline="0" noProof="0" dirty="0">
              <a:ln>
                <a:noFill/>
              </a:ln>
              <a:solidFill>
                <a:srgbClr val="5430AA"/>
              </a:solidFill>
              <a:effectLst/>
              <a:uLnTx/>
              <a:uFillTx/>
              <a:latin typeface="Roboto Condensed"/>
              <a:ea typeface="+mn-ea"/>
              <a:cs typeface="+mn-cs"/>
            </a:endParaRPr>
          </a:p>
        </p:txBody>
      </p:sp>
      <p:sp>
        <p:nvSpPr>
          <p:cNvPr id="99" name="Flowchart: Preparation 98">
            <a:extLst>
              <a:ext uri="{FF2B5EF4-FFF2-40B4-BE49-F238E27FC236}">
                <a16:creationId xmlns:a16="http://schemas.microsoft.com/office/drawing/2014/main" xmlns="" id="{B7DEAB25-BCAD-4CC6-BD68-8FB6ABCF45E0}"/>
              </a:ext>
            </a:extLst>
          </p:cNvPr>
          <p:cNvSpPr/>
          <p:nvPr/>
        </p:nvSpPr>
        <p:spPr>
          <a:xfrm>
            <a:off x="6795540" y="3220198"/>
            <a:ext cx="1244031" cy="972262"/>
          </a:xfrm>
          <a:prstGeom prst="flowChartPreparation">
            <a:avLst/>
          </a:prstGeom>
          <a:no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430AA"/>
                </a:solidFill>
                <a:effectLst/>
                <a:uLnTx/>
                <a:uFillTx/>
                <a:latin typeface="Roboto Condensed"/>
                <a:ea typeface="+mn-ea"/>
                <a:cs typeface="+mn-cs"/>
              </a:rPr>
              <a:t>4</a:t>
            </a:r>
            <a:endParaRPr kumimoji="0" lang="en-IN" sz="1800" b="0" i="0" u="none" strike="noStrike" kern="1200" cap="none" spc="0" normalizeH="0" baseline="0" noProof="0" dirty="0">
              <a:ln>
                <a:noFill/>
              </a:ln>
              <a:solidFill>
                <a:srgbClr val="5430AA"/>
              </a:solidFill>
              <a:effectLst/>
              <a:uLnTx/>
              <a:uFillTx/>
              <a:latin typeface="Roboto Condensed"/>
              <a:ea typeface="+mn-ea"/>
              <a:cs typeface="+mn-cs"/>
            </a:endParaRPr>
          </a:p>
        </p:txBody>
      </p:sp>
      <p:sp>
        <p:nvSpPr>
          <p:cNvPr id="100" name="Flowchart: Preparation 99">
            <a:extLst>
              <a:ext uri="{FF2B5EF4-FFF2-40B4-BE49-F238E27FC236}">
                <a16:creationId xmlns:a16="http://schemas.microsoft.com/office/drawing/2014/main" xmlns="" id="{D1F98F45-ADD4-250F-67AD-7F37306CA3D2}"/>
              </a:ext>
            </a:extLst>
          </p:cNvPr>
          <p:cNvSpPr/>
          <p:nvPr/>
        </p:nvSpPr>
        <p:spPr>
          <a:xfrm>
            <a:off x="5799843" y="3715283"/>
            <a:ext cx="1244031" cy="972262"/>
          </a:xfrm>
          <a:prstGeom prst="flowChartPreparation">
            <a:avLst/>
          </a:prstGeom>
          <a:no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430AA"/>
                </a:solidFill>
                <a:effectLst/>
                <a:uLnTx/>
                <a:uFillTx/>
                <a:latin typeface="Roboto Condensed"/>
                <a:ea typeface="+mn-ea"/>
                <a:cs typeface="+mn-cs"/>
              </a:rPr>
              <a:t>5</a:t>
            </a:r>
            <a:endParaRPr kumimoji="0" lang="en-IN" sz="1800" b="0" i="0" u="none" strike="noStrike" kern="1200" cap="none" spc="0" normalizeH="0" baseline="0" noProof="0" dirty="0">
              <a:ln>
                <a:noFill/>
              </a:ln>
              <a:solidFill>
                <a:srgbClr val="5430AA"/>
              </a:solidFill>
              <a:effectLst/>
              <a:uLnTx/>
              <a:uFillTx/>
              <a:latin typeface="Roboto Condensed"/>
              <a:ea typeface="+mn-ea"/>
              <a:cs typeface="+mn-cs"/>
            </a:endParaRPr>
          </a:p>
        </p:txBody>
      </p:sp>
      <p:sp>
        <p:nvSpPr>
          <p:cNvPr id="101" name="Flowchart: Preparation 100">
            <a:extLst>
              <a:ext uri="{FF2B5EF4-FFF2-40B4-BE49-F238E27FC236}">
                <a16:creationId xmlns:a16="http://schemas.microsoft.com/office/drawing/2014/main" xmlns="" id="{2F020640-D28F-DEA5-F434-E394F02C53F8}"/>
              </a:ext>
            </a:extLst>
          </p:cNvPr>
          <p:cNvSpPr/>
          <p:nvPr/>
        </p:nvSpPr>
        <p:spPr>
          <a:xfrm>
            <a:off x="4807898" y="2252414"/>
            <a:ext cx="1244031" cy="972262"/>
          </a:xfrm>
          <a:prstGeom prst="flowChartPreparation">
            <a:avLst/>
          </a:prstGeom>
          <a:no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430AA"/>
                </a:solidFill>
                <a:effectLst/>
                <a:uLnTx/>
                <a:uFillTx/>
                <a:latin typeface="Roboto Condensed"/>
                <a:ea typeface="+mn-ea"/>
                <a:cs typeface="+mn-cs"/>
              </a:rPr>
              <a:t>7</a:t>
            </a:r>
            <a:endParaRPr kumimoji="0" lang="en-IN" sz="1800" b="0" i="0" u="none" strike="noStrike" kern="1200" cap="none" spc="0" normalizeH="0" baseline="0" noProof="0" dirty="0">
              <a:ln>
                <a:noFill/>
              </a:ln>
              <a:solidFill>
                <a:srgbClr val="5430AA"/>
              </a:solidFill>
              <a:effectLst/>
              <a:uLnTx/>
              <a:uFillTx/>
              <a:latin typeface="Roboto Condensed"/>
              <a:ea typeface="+mn-ea"/>
              <a:cs typeface="+mn-cs"/>
            </a:endParaRPr>
          </a:p>
        </p:txBody>
      </p:sp>
      <p:sp>
        <p:nvSpPr>
          <p:cNvPr id="102" name="Flowchart: Preparation 101">
            <a:extLst>
              <a:ext uri="{FF2B5EF4-FFF2-40B4-BE49-F238E27FC236}">
                <a16:creationId xmlns:a16="http://schemas.microsoft.com/office/drawing/2014/main" xmlns="" id="{5B6931F3-BB95-3DB6-4028-A0536CE1C79C}"/>
              </a:ext>
            </a:extLst>
          </p:cNvPr>
          <p:cNvSpPr/>
          <p:nvPr/>
        </p:nvSpPr>
        <p:spPr>
          <a:xfrm>
            <a:off x="4796957" y="3224808"/>
            <a:ext cx="1244031" cy="972262"/>
          </a:xfrm>
          <a:prstGeom prst="flowChartPreparation">
            <a:avLst/>
          </a:prstGeom>
          <a:no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430AA"/>
                </a:solidFill>
                <a:effectLst/>
                <a:uLnTx/>
                <a:uFillTx/>
                <a:latin typeface="Roboto Condensed"/>
                <a:ea typeface="+mn-ea"/>
                <a:cs typeface="+mn-cs"/>
              </a:rPr>
              <a:t>6</a:t>
            </a:r>
            <a:endParaRPr kumimoji="0" lang="en-IN" sz="1800" b="0" i="0" u="none" strike="noStrike" kern="1200" cap="none" spc="0" normalizeH="0" baseline="0" noProof="0" dirty="0">
              <a:ln>
                <a:noFill/>
              </a:ln>
              <a:solidFill>
                <a:srgbClr val="5430AA"/>
              </a:solidFill>
              <a:effectLst/>
              <a:uLnTx/>
              <a:uFillTx/>
              <a:latin typeface="Roboto Condensed"/>
              <a:ea typeface="+mn-ea"/>
              <a:cs typeface="+mn-cs"/>
            </a:endParaRPr>
          </a:p>
        </p:txBody>
      </p:sp>
      <p:sp>
        <p:nvSpPr>
          <p:cNvPr id="103" name="Flowchart: Preparation 102">
            <a:extLst>
              <a:ext uri="{FF2B5EF4-FFF2-40B4-BE49-F238E27FC236}">
                <a16:creationId xmlns:a16="http://schemas.microsoft.com/office/drawing/2014/main" xmlns="" id="{A2ED5B22-9A2D-F6E3-5FD1-3620ABBB995C}"/>
              </a:ext>
            </a:extLst>
          </p:cNvPr>
          <p:cNvSpPr/>
          <p:nvPr/>
        </p:nvSpPr>
        <p:spPr>
          <a:xfrm>
            <a:off x="6791787" y="1274600"/>
            <a:ext cx="1244031" cy="972262"/>
          </a:xfrm>
          <a:prstGeom prst="flowChartPreparation">
            <a:avLst/>
          </a:prstGeom>
          <a:no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430AA"/>
                </a:solidFill>
                <a:effectLst/>
                <a:uLnTx/>
                <a:uFillTx/>
                <a:latin typeface="Roboto Condensed"/>
                <a:ea typeface="+mn-ea"/>
                <a:cs typeface="+mn-cs"/>
              </a:rPr>
              <a:t>5</a:t>
            </a:r>
            <a:endParaRPr kumimoji="0" lang="en-IN" sz="1800" b="0" i="0" u="none" strike="noStrike" kern="1200" cap="none" spc="0" normalizeH="0" baseline="0" noProof="0" dirty="0">
              <a:ln>
                <a:noFill/>
              </a:ln>
              <a:solidFill>
                <a:srgbClr val="5430AA"/>
              </a:solidFill>
              <a:effectLst/>
              <a:uLnTx/>
              <a:uFillTx/>
              <a:latin typeface="Roboto Condensed"/>
              <a:ea typeface="+mn-ea"/>
              <a:cs typeface="+mn-cs"/>
            </a:endParaRPr>
          </a:p>
        </p:txBody>
      </p:sp>
      <p:sp>
        <p:nvSpPr>
          <p:cNvPr id="104" name="Flowchart: Preparation 103">
            <a:extLst>
              <a:ext uri="{FF2B5EF4-FFF2-40B4-BE49-F238E27FC236}">
                <a16:creationId xmlns:a16="http://schemas.microsoft.com/office/drawing/2014/main" xmlns="" id="{8F2CC5F5-4E28-19B5-A8DA-D46D4A8939FC}"/>
              </a:ext>
            </a:extLst>
          </p:cNvPr>
          <p:cNvSpPr/>
          <p:nvPr/>
        </p:nvSpPr>
        <p:spPr>
          <a:xfrm>
            <a:off x="7783732" y="1752587"/>
            <a:ext cx="1244031" cy="972262"/>
          </a:xfrm>
          <a:prstGeom prst="flowChartPreparation">
            <a:avLst/>
          </a:prstGeom>
          <a:no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430AA"/>
                </a:solidFill>
                <a:effectLst/>
                <a:uLnTx/>
                <a:uFillTx/>
                <a:latin typeface="Roboto Condensed"/>
                <a:ea typeface="+mn-ea"/>
                <a:cs typeface="+mn-cs"/>
              </a:rPr>
              <a:t>2</a:t>
            </a:r>
            <a:endParaRPr kumimoji="0" lang="en-IN" sz="1800" b="0" i="0" u="none" strike="noStrike" kern="1200" cap="none" spc="0" normalizeH="0" baseline="0" noProof="0" dirty="0">
              <a:ln>
                <a:noFill/>
              </a:ln>
              <a:solidFill>
                <a:srgbClr val="5430AA"/>
              </a:solidFill>
              <a:effectLst/>
              <a:uLnTx/>
              <a:uFillTx/>
              <a:latin typeface="Roboto Condensed"/>
              <a:ea typeface="+mn-ea"/>
              <a:cs typeface="+mn-cs"/>
            </a:endParaRPr>
          </a:p>
        </p:txBody>
      </p:sp>
      <p:sp>
        <p:nvSpPr>
          <p:cNvPr id="105" name="Flowchart: Preparation 104">
            <a:extLst>
              <a:ext uri="{FF2B5EF4-FFF2-40B4-BE49-F238E27FC236}">
                <a16:creationId xmlns:a16="http://schemas.microsoft.com/office/drawing/2014/main" xmlns="" id="{CF8E6C4B-4298-ED0B-9949-305B98315199}"/>
              </a:ext>
            </a:extLst>
          </p:cNvPr>
          <p:cNvSpPr/>
          <p:nvPr/>
        </p:nvSpPr>
        <p:spPr>
          <a:xfrm>
            <a:off x="7778066" y="779251"/>
            <a:ext cx="1244031" cy="972262"/>
          </a:xfrm>
          <a:prstGeom prst="flowChartPreparation">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430AA"/>
                </a:solidFill>
                <a:effectLst/>
                <a:uLnTx/>
                <a:uFillTx/>
                <a:latin typeface="Roboto Condensed"/>
                <a:ea typeface="+mn-ea"/>
                <a:cs typeface="+mn-cs"/>
              </a:rPr>
              <a:t>1</a:t>
            </a:r>
            <a:endParaRPr kumimoji="0" lang="en-IN" sz="1800" b="0" i="0" u="none" strike="noStrike" kern="1200" cap="none" spc="0" normalizeH="0" baseline="0" noProof="0" dirty="0">
              <a:ln>
                <a:noFill/>
              </a:ln>
              <a:solidFill>
                <a:srgbClr val="5430AA"/>
              </a:solidFill>
              <a:effectLst/>
              <a:uLnTx/>
              <a:uFillTx/>
              <a:latin typeface="Roboto Condensed"/>
              <a:ea typeface="+mn-ea"/>
              <a:cs typeface="+mn-cs"/>
            </a:endParaRPr>
          </a:p>
        </p:txBody>
      </p:sp>
      <p:cxnSp>
        <p:nvCxnSpPr>
          <p:cNvPr id="106" name="Straight Arrow Connector 105">
            <a:extLst>
              <a:ext uri="{FF2B5EF4-FFF2-40B4-BE49-F238E27FC236}">
                <a16:creationId xmlns:a16="http://schemas.microsoft.com/office/drawing/2014/main" xmlns="" id="{D0E66D1A-4B4B-AFC4-479B-A75AA3A0AF2F}"/>
              </a:ext>
            </a:extLst>
          </p:cNvPr>
          <p:cNvCxnSpPr/>
          <p:nvPr/>
        </p:nvCxnSpPr>
        <p:spPr>
          <a:xfrm flipV="1">
            <a:off x="6429706" y="2724849"/>
            <a:ext cx="985157" cy="495086"/>
          </a:xfrm>
          <a:prstGeom prst="straightConnector1">
            <a:avLst/>
          </a:prstGeom>
          <a:noFill/>
          <a:ln w="31750" cap="flat" cmpd="sng" algn="ctr">
            <a:solidFill>
              <a:srgbClr val="212121"/>
            </a:solidFill>
            <a:prstDash val="solid"/>
            <a:miter lim="800000"/>
            <a:tailEnd type="triangle"/>
          </a:ln>
          <a:effectLst/>
        </p:spPr>
      </p:cxnSp>
      <p:sp>
        <p:nvSpPr>
          <p:cNvPr id="107" name="TextBox 106">
            <a:extLst>
              <a:ext uri="{FF2B5EF4-FFF2-40B4-BE49-F238E27FC236}">
                <a16:creationId xmlns:a16="http://schemas.microsoft.com/office/drawing/2014/main" xmlns="" id="{0FBF1EAE-9A75-0DCA-56BA-F5378E0DD7A9}"/>
              </a:ext>
            </a:extLst>
          </p:cNvPr>
          <p:cNvSpPr txBox="1"/>
          <p:nvPr/>
        </p:nvSpPr>
        <p:spPr>
          <a:xfrm rot="19908967">
            <a:off x="6474554" y="3202160"/>
            <a:ext cx="461986" cy="369332"/>
          </a:xfrm>
          <a:prstGeom prst="rect">
            <a:avLst/>
          </a:prstGeom>
          <a:noFill/>
        </p:spPr>
        <p:txBody>
          <a:bodyPr wrap="none" rtlCol="0">
            <a:spAutoFit/>
          </a:bodyPr>
          <a:lstStyle/>
          <a:p>
            <a:pPr>
              <a:buClrTx/>
              <a:buFontTx/>
              <a:buNone/>
            </a:pPr>
            <a:r>
              <a:rPr lang="en-US" sz="1800" kern="1200" dirty="0" err="1">
                <a:solidFill>
                  <a:srgbClr val="212121"/>
                </a:solidFill>
                <a:latin typeface="Roboto Condensed"/>
                <a:ea typeface="+mn-ea"/>
                <a:cs typeface="+mn-cs"/>
              </a:rPr>
              <a:t>i</a:t>
            </a:r>
            <a:r>
              <a:rPr lang="en-US" sz="1800" kern="1200" dirty="0">
                <a:solidFill>
                  <a:srgbClr val="212121"/>
                </a:solidFill>
                <a:latin typeface="Roboto Condensed"/>
                <a:ea typeface="+mn-ea"/>
                <a:cs typeface="+mn-cs"/>
              </a:rPr>
              <a:t>=1</a:t>
            </a:r>
            <a:endParaRPr lang="en-IN" sz="1800" kern="1200" dirty="0">
              <a:solidFill>
                <a:srgbClr val="212121"/>
              </a:solidFill>
              <a:latin typeface="Roboto Condensed"/>
              <a:ea typeface="+mn-ea"/>
              <a:cs typeface="+mn-cs"/>
            </a:endParaRPr>
          </a:p>
        </p:txBody>
      </p:sp>
      <p:cxnSp>
        <p:nvCxnSpPr>
          <p:cNvPr id="108" name="Straight Arrow Connector 107">
            <a:extLst>
              <a:ext uri="{FF2B5EF4-FFF2-40B4-BE49-F238E27FC236}">
                <a16:creationId xmlns:a16="http://schemas.microsoft.com/office/drawing/2014/main" xmlns="" id="{ED630696-5222-9109-294C-F27CAD3776B4}"/>
              </a:ext>
            </a:extLst>
          </p:cNvPr>
          <p:cNvCxnSpPr/>
          <p:nvPr/>
        </p:nvCxnSpPr>
        <p:spPr>
          <a:xfrm flipV="1">
            <a:off x="7423283" y="2229763"/>
            <a:ext cx="985157" cy="495086"/>
          </a:xfrm>
          <a:prstGeom prst="straightConnector1">
            <a:avLst/>
          </a:prstGeom>
          <a:noFill/>
          <a:ln w="31750" cap="flat" cmpd="sng" algn="ctr">
            <a:solidFill>
              <a:srgbClr val="212121"/>
            </a:solidFill>
            <a:prstDash val="solid"/>
            <a:miter lim="800000"/>
            <a:tailEnd type="triangle"/>
          </a:ln>
          <a:effectLst/>
        </p:spPr>
      </p:cxnSp>
      <p:sp>
        <p:nvSpPr>
          <p:cNvPr id="109" name="TextBox 108">
            <a:extLst>
              <a:ext uri="{FF2B5EF4-FFF2-40B4-BE49-F238E27FC236}">
                <a16:creationId xmlns:a16="http://schemas.microsoft.com/office/drawing/2014/main" xmlns="" id="{F70179AF-577A-4719-D47D-6C45CFA83987}"/>
              </a:ext>
            </a:extLst>
          </p:cNvPr>
          <p:cNvSpPr txBox="1"/>
          <p:nvPr/>
        </p:nvSpPr>
        <p:spPr>
          <a:xfrm rot="19908967">
            <a:off x="7804013" y="2080106"/>
            <a:ext cx="461986" cy="369332"/>
          </a:xfrm>
          <a:prstGeom prst="rect">
            <a:avLst/>
          </a:prstGeom>
          <a:noFill/>
        </p:spPr>
        <p:txBody>
          <a:bodyPr wrap="none" rtlCol="0">
            <a:spAutoFit/>
          </a:bodyPr>
          <a:lstStyle/>
          <a:p>
            <a:pPr>
              <a:buClrTx/>
              <a:buFontTx/>
              <a:buNone/>
            </a:pPr>
            <a:r>
              <a:rPr lang="en-US" sz="1800" kern="1200" dirty="0" err="1">
                <a:solidFill>
                  <a:srgbClr val="212121"/>
                </a:solidFill>
                <a:latin typeface="Roboto Condensed"/>
                <a:ea typeface="+mn-ea"/>
                <a:cs typeface="+mn-cs"/>
              </a:rPr>
              <a:t>i</a:t>
            </a:r>
            <a:r>
              <a:rPr lang="en-US" sz="1800" kern="1200" dirty="0">
                <a:solidFill>
                  <a:srgbClr val="212121"/>
                </a:solidFill>
                <a:latin typeface="Roboto Condensed"/>
                <a:ea typeface="+mn-ea"/>
                <a:cs typeface="+mn-cs"/>
              </a:rPr>
              <a:t>=2</a:t>
            </a:r>
            <a:endParaRPr lang="en-IN" sz="1800" kern="1200" dirty="0">
              <a:solidFill>
                <a:srgbClr val="212121"/>
              </a:solidFill>
              <a:latin typeface="Roboto Condensed"/>
              <a:ea typeface="+mn-ea"/>
              <a:cs typeface="+mn-cs"/>
            </a:endParaRPr>
          </a:p>
        </p:txBody>
      </p:sp>
      <p:cxnSp>
        <p:nvCxnSpPr>
          <p:cNvPr id="110" name="Straight Arrow Connector 109">
            <a:extLst>
              <a:ext uri="{FF2B5EF4-FFF2-40B4-BE49-F238E27FC236}">
                <a16:creationId xmlns:a16="http://schemas.microsoft.com/office/drawing/2014/main" xmlns="" id="{1B3836F3-0FF3-10B5-DE7D-6BBBB4FD42E0}"/>
              </a:ext>
            </a:extLst>
          </p:cNvPr>
          <p:cNvCxnSpPr/>
          <p:nvPr/>
        </p:nvCxnSpPr>
        <p:spPr>
          <a:xfrm flipV="1">
            <a:off x="8393697" y="1274600"/>
            <a:ext cx="2570" cy="954900"/>
          </a:xfrm>
          <a:prstGeom prst="straightConnector1">
            <a:avLst/>
          </a:prstGeom>
          <a:noFill/>
          <a:ln w="31750" cap="flat" cmpd="sng" algn="ctr">
            <a:solidFill>
              <a:srgbClr val="212121"/>
            </a:solidFill>
            <a:prstDash val="sysDash"/>
            <a:miter lim="800000"/>
            <a:tailEnd type="triangle"/>
          </a:ln>
          <a:effectLst/>
        </p:spPr>
      </p:cxnSp>
      <p:sp>
        <p:nvSpPr>
          <p:cNvPr id="111" name="TextBox 110">
            <a:extLst>
              <a:ext uri="{FF2B5EF4-FFF2-40B4-BE49-F238E27FC236}">
                <a16:creationId xmlns:a16="http://schemas.microsoft.com/office/drawing/2014/main" xmlns="" id="{DB91CE6A-873F-9C33-73E0-FB144441C42F}"/>
              </a:ext>
            </a:extLst>
          </p:cNvPr>
          <p:cNvSpPr txBox="1"/>
          <p:nvPr/>
        </p:nvSpPr>
        <p:spPr>
          <a:xfrm>
            <a:off x="8375726" y="1312887"/>
            <a:ext cx="461986" cy="369332"/>
          </a:xfrm>
          <a:prstGeom prst="rect">
            <a:avLst/>
          </a:prstGeom>
          <a:noFill/>
        </p:spPr>
        <p:txBody>
          <a:bodyPr wrap="none" rtlCol="0">
            <a:spAutoFit/>
          </a:bodyPr>
          <a:lstStyle/>
          <a:p>
            <a:pPr>
              <a:buClrTx/>
              <a:buFontTx/>
              <a:buNone/>
            </a:pPr>
            <a:r>
              <a:rPr lang="en-US" sz="1800" kern="1200" dirty="0">
                <a:solidFill>
                  <a:srgbClr val="212121"/>
                </a:solidFill>
                <a:latin typeface="Roboto Condensed"/>
                <a:ea typeface="+mn-ea"/>
                <a:cs typeface="+mn-cs"/>
              </a:rPr>
              <a:t>j=1</a:t>
            </a:r>
            <a:endParaRPr lang="en-IN" sz="1800" kern="1200" dirty="0">
              <a:solidFill>
                <a:srgbClr val="212121"/>
              </a:solidFill>
              <a:latin typeface="Roboto Condensed"/>
              <a:ea typeface="+mn-ea"/>
              <a:cs typeface="+mn-cs"/>
            </a:endParaRPr>
          </a:p>
        </p:txBody>
      </p:sp>
      <p:cxnSp>
        <p:nvCxnSpPr>
          <p:cNvPr id="112" name="Straight Arrow Connector 111">
            <a:extLst>
              <a:ext uri="{FF2B5EF4-FFF2-40B4-BE49-F238E27FC236}">
                <a16:creationId xmlns:a16="http://schemas.microsoft.com/office/drawing/2014/main" xmlns="" id="{3DE22D78-C1AA-529B-4696-AA335680ED70}"/>
              </a:ext>
            </a:extLst>
          </p:cNvPr>
          <p:cNvCxnSpPr/>
          <p:nvPr/>
        </p:nvCxnSpPr>
        <p:spPr>
          <a:xfrm flipV="1">
            <a:off x="6419879" y="2232928"/>
            <a:ext cx="2570" cy="954900"/>
          </a:xfrm>
          <a:prstGeom prst="straightConnector1">
            <a:avLst/>
          </a:prstGeom>
          <a:noFill/>
          <a:ln w="31750" cap="flat" cmpd="sng" algn="ctr">
            <a:solidFill>
              <a:srgbClr val="212121"/>
            </a:solidFill>
            <a:prstDash val="sysDash"/>
            <a:miter lim="800000"/>
            <a:tailEnd type="triangle"/>
          </a:ln>
          <a:effectLst/>
        </p:spPr>
      </p:cxnSp>
      <p:sp>
        <p:nvSpPr>
          <p:cNvPr id="113" name="TextBox 112">
            <a:extLst>
              <a:ext uri="{FF2B5EF4-FFF2-40B4-BE49-F238E27FC236}">
                <a16:creationId xmlns:a16="http://schemas.microsoft.com/office/drawing/2014/main" xmlns="" id="{81D27A12-4FD3-A9E7-A25C-BA847080ACA1}"/>
              </a:ext>
            </a:extLst>
          </p:cNvPr>
          <p:cNvSpPr txBox="1"/>
          <p:nvPr/>
        </p:nvSpPr>
        <p:spPr>
          <a:xfrm>
            <a:off x="6038264" y="2325799"/>
            <a:ext cx="461986" cy="369332"/>
          </a:xfrm>
          <a:prstGeom prst="rect">
            <a:avLst/>
          </a:prstGeom>
          <a:noFill/>
        </p:spPr>
        <p:txBody>
          <a:bodyPr wrap="none" rtlCol="0">
            <a:spAutoFit/>
          </a:bodyPr>
          <a:lstStyle/>
          <a:p>
            <a:pPr>
              <a:buClrTx/>
              <a:buFontTx/>
              <a:buNone/>
            </a:pPr>
            <a:r>
              <a:rPr lang="en-US" sz="1800" kern="1200" dirty="0" err="1">
                <a:solidFill>
                  <a:srgbClr val="212121"/>
                </a:solidFill>
                <a:latin typeface="Roboto Condensed"/>
                <a:ea typeface="+mn-ea"/>
                <a:cs typeface="+mn-cs"/>
              </a:rPr>
              <a:t>i</a:t>
            </a:r>
            <a:r>
              <a:rPr lang="en-US" sz="1800" kern="1200" dirty="0">
                <a:solidFill>
                  <a:srgbClr val="212121"/>
                </a:solidFill>
                <a:latin typeface="Roboto Condensed"/>
                <a:ea typeface="+mn-ea"/>
                <a:cs typeface="+mn-cs"/>
              </a:rPr>
              <a:t>=1</a:t>
            </a:r>
            <a:endParaRPr lang="en-IN" sz="1800" kern="1200" dirty="0">
              <a:solidFill>
                <a:srgbClr val="212121"/>
              </a:solidFill>
              <a:latin typeface="Roboto Condensed"/>
              <a:ea typeface="+mn-ea"/>
              <a:cs typeface="+mn-cs"/>
            </a:endParaRPr>
          </a:p>
        </p:txBody>
      </p:sp>
      <p:cxnSp>
        <p:nvCxnSpPr>
          <p:cNvPr id="114" name="Straight Arrow Connector 113">
            <a:extLst>
              <a:ext uri="{FF2B5EF4-FFF2-40B4-BE49-F238E27FC236}">
                <a16:creationId xmlns:a16="http://schemas.microsoft.com/office/drawing/2014/main" xmlns="" id="{6D860F95-A500-B09D-6D1C-27986D06C52F}"/>
              </a:ext>
            </a:extLst>
          </p:cNvPr>
          <p:cNvCxnSpPr/>
          <p:nvPr/>
        </p:nvCxnSpPr>
        <p:spPr>
          <a:xfrm flipV="1">
            <a:off x="6422449" y="1758895"/>
            <a:ext cx="985157" cy="495086"/>
          </a:xfrm>
          <a:prstGeom prst="straightConnector1">
            <a:avLst/>
          </a:prstGeom>
          <a:noFill/>
          <a:ln w="31750" cap="flat" cmpd="sng" algn="ctr">
            <a:solidFill>
              <a:srgbClr val="212121"/>
            </a:solidFill>
            <a:prstDash val="solid"/>
            <a:miter lim="800000"/>
            <a:tailEnd type="triangle"/>
          </a:ln>
          <a:effectLst/>
        </p:spPr>
      </p:cxnSp>
      <p:sp>
        <p:nvSpPr>
          <p:cNvPr id="115" name="TextBox 114">
            <a:extLst>
              <a:ext uri="{FF2B5EF4-FFF2-40B4-BE49-F238E27FC236}">
                <a16:creationId xmlns:a16="http://schemas.microsoft.com/office/drawing/2014/main" xmlns="" id="{D085FA39-7E31-8285-0D1B-B85347A67A7F}"/>
              </a:ext>
            </a:extLst>
          </p:cNvPr>
          <p:cNvSpPr txBox="1"/>
          <p:nvPr/>
        </p:nvSpPr>
        <p:spPr>
          <a:xfrm>
            <a:off x="6450174" y="1787625"/>
            <a:ext cx="461986" cy="369332"/>
          </a:xfrm>
          <a:prstGeom prst="rect">
            <a:avLst/>
          </a:prstGeom>
          <a:noFill/>
        </p:spPr>
        <p:txBody>
          <a:bodyPr wrap="none" rtlCol="0">
            <a:spAutoFit/>
          </a:bodyPr>
          <a:lstStyle/>
          <a:p>
            <a:pPr>
              <a:buClrTx/>
              <a:buFontTx/>
              <a:buNone/>
            </a:pPr>
            <a:r>
              <a:rPr lang="en-US" sz="1800" kern="1200" dirty="0">
                <a:solidFill>
                  <a:srgbClr val="212121"/>
                </a:solidFill>
                <a:latin typeface="Roboto Condensed"/>
                <a:ea typeface="+mn-ea"/>
                <a:cs typeface="+mn-cs"/>
              </a:rPr>
              <a:t>j=1</a:t>
            </a:r>
            <a:endParaRPr lang="en-IN" sz="1800" kern="1200" dirty="0">
              <a:solidFill>
                <a:srgbClr val="212121"/>
              </a:solidFill>
              <a:latin typeface="Roboto Condensed"/>
              <a:ea typeface="+mn-ea"/>
              <a:cs typeface="+mn-cs"/>
            </a:endParaRPr>
          </a:p>
        </p:txBody>
      </p:sp>
      <p:cxnSp>
        <p:nvCxnSpPr>
          <p:cNvPr id="116" name="Straight Arrow Connector 115">
            <a:extLst>
              <a:ext uri="{FF2B5EF4-FFF2-40B4-BE49-F238E27FC236}">
                <a16:creationId xmlns:a16="http://schemas.microsoft.com/office/drawing/2014/main" xmlns="" id="{5BAF402A-EFCB-43F8-8326-CB5AED07E8B1}"/>
              </a:ext>
            </a:extLst>
          </p:cNvPr>
          <p:cNvCxnSpPr/>
          <p:nvPr/>
        </p:nvCxnSpPr>
        <p:spPr>
          <a:xfrm flipV="1">
            <a:off x="7413212" y="1303456"/>
            <a:ext cx="985888" cy="454527"/>
          </a:xfrm>
          <a:prstGeom prst="straightConnector1">
            <a:avLst/>
          </a:prstGeom>
          <a:noFill/>
          <a:ln w="31750" cap="flat" cmpd="sng" algn="ctr">
            <a:solidFill>
              <a:srgbClr val="212121"/>
            </a:solidFill>
            <a:prstDash val="solid"/>
            <a:miter lim="800000"/>
            <a:tailEnd type="triangle"/>
          </a:ln>
          <a:effectLst/>
        </p:spPr>
      </p:cxnSp>
      <p:sp>
        <p:nvSpPr>
          <p:cNvPr id="117" name="TextBox 116">
            <a:extLst>
              <a:ext uri="{FF2B5EF4-FFF2-40B4-BE49-F238E27FC236}">
                <a16:creationId xmlns:a16="http://schemas.microsoft.com/office/drawing/2014/main" xmlns="" id="{D1AB5D99-63E2-2276-08C4-6DA9C85492AB}"/>
              </a:ext>
            </a:extLst>
          </p:cNvPr>
          <p:cNvSpPr txBox="1"/>
          <p:nvPr/>
        </p:nvSpPr>
        <p:spPr>
          <a:xfrm>
            <a:off x="7834021" y="1128221"/>
            <a:ext cx="461986" cy="369332"/>
          </a:xfrm>
          <a:prstGeom prst="rect">
            <a:avLst/>
          </a:prstGeom>
          <a:noFill/>
        </p:spPr>
        <p:txBody>
          <a:bodyPr wrap="none" rtlCol="0">
            <a:spAutoFit/>
          </a:bodyPr>
          <a:lstStyle/>
          <a:p>
            <a:pPr>
              <a:buClrTx/>
              <a:buFontTx/>
              <a:buNone/>
            </a:pPr>
            <a:r>
              <a:rPr lang="en-US" sz="1800" kern="1200" dirty="0">
                <a:solidFill>
                  <a:srgbClr val="212121"/>
                </a:solidFill>
                <a:latin typeface="Roboto Condensed"/>
                <a:ea typeface="+mn-ea"/>
                <a:cs typeface="+mn-cs"/>
              </a:rPr>
              <a:t>j=2</a:t>
            </a:r>
            <a:endParaRPr lang="en-IN" sz="1800" kern="1200" dirty="0">
              <a:solidFill>
                <a:srgbClr val="212121"/>
              </a:solidFill>
              <a:latin typeface="Roboto Condensed"/>
              <a:ea typeface="+mn-ea"/>
              <a:cs typeface="+mn-cs"/>
            </a:endParaRPr>
          </a:p>
        </p:txBody>
      </p:sp>
      <p:graphicFrame>
        <p:nvGraphicFramePr>
          <p:cNvPr id="118" name="Table 117">
            <a:extLst>
              <a:ext uri="{FF2B5EF4-FFF2-40B4-BE49-F238E27FC236}">
                <a16:creationId xmlns:a16="http://schemas.microsoft.com/office/drawing/2014/main" xmlns="" id="{8C0EF05E-CD20-ABAF-E029-F50C7E22FCFB}"/>
              </a:ext>
            </a:extLst>
          </p:cNvPr>
          <p:cNvGraphicFramePr>
            <a:graphicFrameLocks noGrp="1"/>
          </p:cNvGraphicFramePr>
          <p:nvPr>
            <p:extLst>
              <p:ext uri="{D42A27DB-BD31-4B8C-83A1-F6EECF244321}">
                <p14:modId xmlns:p14="http://schemas.microsoft.com/office/powerpoint/2010/main" xmlns="" val="3460754768"/>
              </p:ext>
            </p:extLst>
          </p:nvPr>
        </p:nvGraphicFramePr>
        <p:xfrm>
          <a:off x="128849" y="1791131"/>
          <a:ext cx="4526801" cy="579120"/>
        </p:xfrm>
        <a:graphic>
          <a:graphicData uri="http://schemas.openxmlformats.org/drawingml/2006/table">
            <a:tbl>
              <a:tblPr firstRow="1" bandRow="1">
                <a:tableStyleId>{5940675A-B579-460E-94D1-54222C63F5DA}</a:tableStyleId>
              </a:tblPr>
              <a:tblGrid>
                <a:gridCol w="340502">
                  <a:extLst>
                    <a:ext uri="{9D8B030D-6E8A-4147-A177-3AD203B41FA5}">
                      <a16:colId xmlns:a16="http://schemas.microsoft.com/office/drawing/2014/main" xmlns="" val="20000"/>
                    </a:ext>
                  </a:extLst>
                </a:gridCol>
                <a:gridCol w="4186299">
                  <a:extLst>
                    <a:ext uri="{9D8B030D-6E8A-4147-A177-3AD203B41FA5}">
                      <a16:colId xmlns:a16="http://schemas.microsoft.com/office/drawing/2014/main" xmlns="" val="20001"/>
                    </a:ext>
                  </a:extLst>
                </a:gridCol>
              </a:tblGrid>
              <a:tr h="370840">
                <a:tc>
                  <a:txBody>
                    <a:bodyPr/>
                    <a:lstStyle/>
                    <a:p>
                      <a:pPr marL="0" marR="0" indent="0" algn="just" defTabSz="914400" rtl="0" eaLnBrk="1" fontAlgn="auto" latinLnBrk="0" hangingPunct="1">
                        <a:lnSpc>
                          <a:spcPct val="100000"/>
                        </a:lnSpc>
                        <a:spcBef>
                          <a:spcPts val="0"/>
                        </a:spcBef>
                        <a:spcAft>
                          <a:spcPts val="0"/>
                        </a:spcAft>
                        <a:buClrTx/>
                        <a:buSzTx/>
                        <a:buFontTx/>
                        <a:buNone/>
                        <a:tabLst/>
                        <a:defRPr/>
                      </a:pPr>
                      <a:r>
                        <a:rPr lang="en-US" sz="1600" b="1" kern="1200" dirty="0">
                          <a:solidFill>
                            <a:schemeClr val="tx1"/>
                          </a:solidFill>
                          <a:latin typeface="Cambria" panose="02040503050406030204" pitchFamily="18" charset="0"/>
                          <a:ea typeface="Cambria" panose="02040503050406030204" pitchFamily="18" charset="0"/>
                          <a:cs typeface="+mn-cs"/>
                        </a:rPr>
                        <a:t>I</a:t>
                      </a:r>
                      <a:r>
                        <a:rPr lang="en-US" sz="1600" kern="1200" dirty="0">
                          <a:solidFill>
                            <a:schemeClr val="tx1"/>
                          </a:solidFill>
                          <a:latin typeface="Cambria" panose="02040503050406030204" pitchFamily="18" charset="0"/>
                          <a:ea typeface="Cambria" panose="02040503050406030204" pitchFamily="18" charset="0"/>
                          <a:cs typeface="+mn-cs"/>
                        </a:rPr>
                        <a:t>:</a:t>
                      </a:r>
                      <a:endParaRPr lang="en-IN" sz="1600" kern="1200" dirty="0">
                        <a:solidFill>
                          <a:schemeClr val="tx1"/>
                        </a:solidFill>
                        <a:latin typeface="Cambria" panose="02040503050406030204" pitchFamily="18" charset="0"/>
                        <a:ea typeface="Cambria" panose="02040503050406030204" pitchFamily="18" charset="0"/>
                        <a:cs typeface="+mn-cs"/>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just" defTabSz="914400" rtl="0" eaLnBrk="1" fontAlgn="auto" latinLnBrk="0" hangingPunct="1">
                        <a:lnSpc>
                          <a:spcPct val="100000"/>
                        </a:lnSpc>
                        <a:spcBef>
                          <a:spcPts val="0"/>
                        </a:spcBef>
                        <a:spcAft>
                          <a:spcPts val="0"/>
                        </a:spcAft>
                        <a:buClrTx/>
                        <a:buSzTx/>
                        <a:buFontTx/>
                        <a:buNone/>
                        <a:tabLst/>
                        <a:defRPr/>
                      </a:pPr>
                      <a:r>
                        <a:rPr lang="en-US" sz="1600" kern="1200" dirty="0">
                          <a:solidFill>
                            <a:schemeClr val="tx1"/>
                          </a:solidFill>
                          <a:latin typeface="Cambria" panose="02040503050406030204" pitchFamily="18" charset="0"/>
                          <a:ea typeface="Cambria" panose="02040503050406030204" pitchFamily="18" charset="0"/>
                          <a:cs typeface="+mn-cs"/>
                        </a:rPr>
                        <a:t>No. of steps required to move in one direction in order to reach cell with same frequency</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xmlns="" val="10000"/>
                  </a:ext>
                </a:extLst>
              </a:tr>
            </a:tbl>
          </a:graphicData>
        </a:graphic>
      </p:graphicFrame>
      <p:graphicFrame>
        <p:nvGraphicFramePr>
          <p:cNvPr id="119" name="Table 118">
            <a:extLst>
              <a:ext uri="{FF2B5EF4-FFF2-40B4-BE49-F238E27FC236}">
                <a16:creationId xmlns:a16="http://schemas.microsoft.com/office/drawing/2014/main" xmlns="" id="{FF8DB11A-7A33-90CD-9437-24451C32169F}"/>
              </a:ext>
            </a:extLst>
          </p:cNvPr>
          <p:cNvGraphicFramePr>
            <a:graphicFrameLocks noGrp="1"/>
          </p:cNvGraphicFramePr>
          <p:nvPr>
            <p:extLst>
              <p:ext uri="{D42A27DB-BD31-4B8C-83A1-F6EECF244321}">
                <p14:modId xmlns:p14="http://schemas.microsoft.com/office/powerpoint/2010/main" xmlns="" val="1086453934"/>
              </p:ext>
            </p:extLst>
          </p:nvPr>
        </p:nvGraphicFramePr>
        <p:xfrm>
          <a:off x="128848" y="2286085"/>
          <a:ext cx="4605983" cy="822960"/>
        </p:xfrm>
        <a:graphic>
          <a:graphicData uri="http://schemas.openxmlformats.org/drawingml/2006/table">
            <a:tbl>
              <a:tblPr firstRow="1" bandRow="1">
                <a:tableStyleId>{5940675A-B579-460E-94D1-54222C63F5DA}</a:tableStyleId>
              </a:tblPr>
              <a:tblGrid>
                <a:gridCol w="324953">
                  <a:extLst>
                    <a:ext uri="{9D8B030D-6E8A-4147-A177-3AD203B41FA5}">
                      <a16:colId xmlns:a16="http://schemas.microsoft.com/office/drawing/2014/main" xmlns="" val="20000"/>
                    </a:ext>
                  </a:extLst>
                </a:gridCol>
                <a:gridCol w="4281030">
                  <a:extLst>
                    <a:ext uri="{9D8B030D-6E8A-4147-A177-3AD203B41FA5}">
                      <a16:colId xmlns:a16="http://schemas.microsoft.com/office/drawing/2014/main" xmlns="" val="20001"/>
                    </a:ext>
                  </a:extLst>
                </a:gridCol>
              </a:tblGrid>
              <a:tr h="758998">
                <a:tc>
                  <a:txBody>
                    <a:bodyPr/>
                    <a:lstStyle/>
                    <a:p>
                      <a:pPr marL="0" marR="0" indent="0" algn="just" defTabSz="914400" rtl="0" eaLnBrk="1" fontAlgn="auto" latinLnBrk="0" hangingPunct="1">
                        <a:lnSpc>
                          <a:spcPct val="100000"/>
                        </a:lnSpc>
                        <a:spcBef>
                          <a:spcPts val="0"/>
                        </a:spcBef>
                        <a:spcAft>
                          <a:spcPts val="0"/>
                        </a:spcAft>
                        <a:buClrTx/>
                        <a:buSzTx/>
                        <a:buFontTx/>
                        <a:buNone/>
                        <a:tabLst/>
                        <a:defRPr/>
                      </a:pPr>
                      <a:r>
                        <a:rPr lang="en-US" sz="1600" b="1" kern="1200" dirty="0">
                          <a:solidFill>
                            <a:schemeClr val="tx1"/>
                          </a:solidFill>
                          <a:latin typeface="Cambria" panose="02040503050406030204" pitchFamily="18" charset="0"/>
                          <a:ea typeface="Cambria" panose="02040503050406030204" pitchFamily="18" charset="0"/>
                          <a:cs typeface="+mn-cs"/>
                        </a:rPr>
                        <a:t>J</a:t>
                      </a:r>
                      <a:r>
                        <a:rPr lang="en-US" sz="1600" kern="1200" dirty="0">
                          <a:solidFill>
                            <a:schemeClr val="tx1"/>
                          </a:solidFill>
                          <a:latin typeface="Cambria" panose="02040503050406030204" pitchFamily="18" charset="0"/>
                          <a:ea typeface="Cambria" panose="02040503050406030204" pitchFamily="18" charset="0"/>
                          <a:cs typeface="+mn-cs"/>
                        </a:rPr>
                        <a:t>:</a:t>
                      </a:r>
                      <a:endParaRPr lang="en-IN" sz="1600" kern="1200" dirty="0">
                        <a:solidFill>
                          <a:schemeClr val="tx1"/>
                        </a:solidFill>
                        <a:latin typeface="Cambria" panose="02040503050406030204" pitchFamily="18" charset="0"/>
                        <a:ea typeface="Cambria" panose="02040503050406030204" pitchFamily="18" charset="0"/>
                        <a:cs typeface="+mn-cs"/>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just" defTabSz="914400" rtl="0" eaLnBrk="1" fontAlgn="auto" latinLnBrk="0" hangingPunct="1">
                        <a:lnSpc>
                          <a:spcPct val="100000"/>
                        </a:lnSpc>
                        <a:spcBef>
                          <a:spcPts val="0"/>
                        </a:spcBef>
                        <a:spcAft>
                          <a:spcPts val="0"/>
                        </a:spcAft>
                        <a:buClrTx/>
                        <a:buSzTx/>
                        <a:buFontTx/>
                        <a:buNone/>
                        <a:tabLst/>
                        <a:defRPr/>
                      </a:pPr>
                      <a:r>
                        <a:rPr lang="en-US" sz="1600" kern="1200" dirty="0">
                          <a:solidFill>
                            <a:schemeClr val="tx1"/>
                          </a:solidFill>
                          <a:latin typeface="Cambria" panose="02040503050406030204" pitchFamily="18" charset="0"/>
                          <a:ea typeface="Cambria" panose="02040503050406030204" pitchFamily="18" charset="0"/>
                          <a:cs typeface="+mn-cs"/>
                        </a:rPr>
                        <a:t>No. of steps required to move in other direction(i.e. 60° anticlockwise) in order to reach cell with same frequency.</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xmlns="" val="10000"/>
                  </a:ext>
                </a:extLst>
              </a:tr>
            </a:tbl>
          </a:graphicData>
        </a:graphic>
      </p:graphicFrame>
    </p:spTree>
    <p:extLst>
      <p:ext uri="{BB962C8B-B14F-4D97-AF65-F5344CB8AC3E}">
        <p14:creationId xmlns:p14="http://schemas.microsoft.com/office/powerpoint/2010/main" xmlns="" val="19755257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038" y="4750"/>
            <a:ext cx="9134475" cy="5133975"/>
          </a:xfrm>
          <a:prstGeom prst="rect">
            <a:avLst/>
          </a:prstGeom>
          <a:noFill/>
          <a:ln>
            <a:noFill/>
          </a:ln>
        </p:spPr>
      </p:pic>
      <p:pic>
        <p:nvPicPr>
          <p:cNvPr id="68" name="Google Shape;68;p15"/>
          <p:cNvPicPr preferRelativeResize="0"/>
          <p:nvPr/>
        </p:nvPicPr>
        <p:blipFill>
          <a:blip r:embed="rId4">
            <a:alphaModFix/>
          </a:blip>
          <a:stretch>
            <a:fillRect/>
          </a:stretch>
        </p:blipFill>
        <p:spPr>
          <a:xfrm>
            <a:off x="7363438" y="148588"/>
            <a:ext cx="1495425" cy="371475"/>
          </a:xfrm>
          <a:prstGeom prst="rect">
            <a:avLst/>
          </a:prstGeom>
          <a:noFill/>
          <a:ln>
            <a:noFill/>
          </a:ln>
        </p:spPr>
      </p:pic>
      <p:sp>
        <p:nvSpPr>
          <p:cNvPr id="69" name="Google Shape;69;p15"/>
          <p:cNvSpPr txBox="1"/>
          <p:nvPr/>
        </p:nvSpPr>
        <p:spPr>
          <a:xfrm>
            <a:off x="184936" y="95413"/>
            <a:ext cx="7200000" cy="540000"/>
          </a:xfrm>
          <a:prstGeom prst="rect">
            <a:avLst/>
          </a:prstGeom>
          <a:noFill/>
          <a:ln>
            <a:noFill/>
          </a:ln>
        </p:spPr>
        <p:txBody>
          <a:bodyPr spcFirstLastPara="1" wrap="square" lIns="91425" tIns="91425" rIns="91425" bIns="91425" anchor="t" anchorCtr="0">
            <a:spAutoFit/>
          </a:bodyPr>
          <a:lstStyle/>
          <a:p>
            <a:pPr lvl="0"/>
            <a:r>
              <a:rPr lang="en-US" sz="2300" dirty="0">
                <a:solidFill>
                  <a:srgbClr val="00A4B6"/>
                </a:solidFill>
                <a:latin typeface="Cambria" panose="02040503050406030204" pitchFamily="18" charset="0"/>
                <a:ea typeface="Cambria" panose="02040503050406030204" pitchFamily="18" charset="0"/>
                <a:cs typeface="Proxima Nova"/>
                <a:sym typeface="Proxima Nova"/>
              </a:rPr>
              <a:t>Cluster Size</a:t>
            </a:r>
            <a:endParaRPr sz="2300" dirty="0">
              <a:solidFill>
                <a:srgbClr val="00A4B6"/>
              </a:solidFill>
              <a:latin typeface="Cambria" panose="02040503050406030204" pitchFamily="18" charset="0"/>
              <a:ea typeface="Cambria" panose="02040503050406030204" pitchFamily="18" charset="0"/>
              <a:cs typeface="Proxima Nova"/>
              <a:sym typeface="Proxima Nova"/>
            </a:endParaRPr>
          </a:p>
        </p:txBody>
      </p:sp>
      <p:sp>
        <p:nvSpPr>
          <p:cNvPr id="2" name="TextBox 1">
            <a:extLst>
              <a:ext uri="{FF2B5EF4-FFF2-40B4-BE49-F238E27FC236}">
                <a16:creationId xmlns:a16="http://schemas.microsoft.com/office/drawing/2014/main" xmlns="" id="{62157F5B-DC37-F645-C12A-F2F77811444C}"/>
              </a:ext>
            </a:extLst>
          </p:cNvPr>
          <p:cNvSpPr txBox="1"/>
          <p:nvPr/>
        </p:nvSpPr>
        <p:spPr>
          <a:xfrm>
            <a:off x="116238" y="679582"/>
            <a:ext cx="4021810" cy="3206006"/>
          </a:xfrm>
          <a:prstGeom prst="rect">
            <a:avLst/>
          </a:prstGeom>
          <a:noFill/>
        </p:spPr>
        <p:txBody>
          <a:bodyPr wrap="square" rtlCol="0">
            <a:spAutoFit/>
          </a:bodyPr>
          <a:lstStyle/>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r>
              <a:rPr kumimoji="0" lang="en-US" sz="16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cs typeface="+mn-cs"/>
              </a:rPr>
              <a:t>How to find cluster size of cellular network?</a:t>
            </a:r>
          </a:p>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r>
              <a:rPr kumimoji="0" lang="en-US" sz="16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cs typeface="+mn-cs"/>
              </a:rPr>
              <a:t>Formula:</a:t>
            </a:r>
          </a:p>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endParaRPr lang="en-US" sz="1600" kern="1200" dirty="0">
              <a:solidFill>
                <a:srgbClr val="212121"/>
              </a:solidFill>
              <a:latin typeface="Cambria" panose="02040503050406030204" pitchFamily="18" charset="0"/>
              <a:ea typeface="Cambria" panose="02040503050406030204" pitchFamily="18" charset="0"/>
              <a:cs typeface="+mn-cs"/>
            </a:endParaRPr>
          </a:p>
          <a:p>
            <a:pPr marL="265113" lvl="0" indent="-265113" algn="just">
              <a:lnSpc>
                <a:spcPct val="90000"/>
              </a:lnSpc>
              <a:spcBef>
                <a:spcPts val="1000"/>
              </a:spcBef>
              <a:buClr>
                <a:srgbClr val="5430AA"/>
              </a:buClr>
              <a:buFont typeface="Wingdings 3" panose="05040102010807070707" pitchFamily="18" charset="2"/>
              <a:buChar char=""/>
            </a:pPr>
            <a:r>
              <a:rPr lang="en-US" sz="1600" kern="1200" dirty="0">
                <a:solidFill>
                  <a:srgbClr val="212121"/>
                </a:solidFill>
                <a:latin typeface="Cambria" panose="02040503050406030204" pitchFamily="18" charset="0"/>
                <a:ea typeface="Cambria" panose="02040503050406030204" pitchFamily="18" charset="0"/>
                <a:cs typeface="+mn-cs"/>
              </a:rPr>
              <a:t>Now, if we want to find distance to reach from cell1 to another cell1 then,</a:t>
            </a:r>
          </a:p>
          <a:p>
            <a:pPr lvl="0" algn="just">
              <a:lnSpc>
                <a:spcPct val="90000"/>
              </a:lnSpc>
              <a:spcBef>
                <a:spcPts val="1000"/>
              </a:spcBef>
              <a:buClr>
                <a:srgbClr val="5430AA"/>
              </a:buClr>
            </a:pPr>
            <a:r>
              <a:rPr lang="en-US" sz="1600" u="sng" kern="1200" dirty="0">
                <a:solidFill>
                  <a:srgbClr val="5430AA"/>
                </a:solidFill>
                <a:latin typeface="Cambria" panose="02040503050406030204" pitchFamily="18" charset="0"/>
                <a:ea typeface="Cambria" panose="02040503050406030204" pitchFamily="18" charset="0"/>
                <a:cs typeface="+mn-cs"/>
              </a:rPr>
              <a:t>Given:</a:t>
            </a:r>
            <a:r>
              <a:rPr lang="en-US" sz="1600" kern="1200" dirty="0">
                <a:solidFill>
                  <a:srgbClr val="5430AA"/>
                </a:solidFill>
                <a:latin typeface="Cambria" panose="02040503050406030204" pitchFamily="18" charset="0"/>
                <a:ea typeface="Cambria" panose="02040503050406030204" pitchFamily="18" charset="0"/>
                <a:cs typeface="+mn-cs"/>
              </a:rPr>
              <a:t>  </a:t>
            </a:r>
            <a:r>
              <a:rPr lang="en-US" sz="1600" kern="1200" dirty="0">
                <a:solidFill>
                  <a:srgbClr val="212121"/>
                </a:solidFill>
                <a:latin typeface="Cambria" panose="02040503050406030204" pitchFamily="18" charset="0"/>
                <a:ea typeface="Cambria" panose="02040503050406030204" pitchFamily="18" charset="0"/>
                <a:cs typeface="+mn-cs"/>
              </a:rPr>
              <a:t>I=2, J=3</a:t>
            </a:r>
          </a:p>
          <a:p>
            <a:pPr lvl="0" algn="just">
              <a:lnSpc>
                <a:spcPct val="90000"/>
              </a:lnSpc>
              <a:spcBef>
                <a:spcPts val="1000"/>
              </a:spcBef>
              <a:buClr>
                <a:srgbClr val="5430AA"/>
              </a:buClr>
            </a:pPr>
            <a:r>
              <a:rPr lang="en-US" sz="1600" u="sng" kern="1200" dirty="0">
                <a:solidFill>
                  <a:srgbClr val="5430AA"/>
                </a:solidFill>
                <a:latin typeface="Cambria" panose="02040503050406030204" pitchFamily="18" charset="0"/>
                <a:ea typeface="Cambria" panose="02040503050406030204" pitchFamily="18" charset="0"/>
                <a:cs typeface="+mn-cs"/>
              </a:rPr>
              <a:t>Solution:</a:t>
            </a:r>
            <a:r>
              <a:rPr lang="en-US" sz="1600" kern="1200" dirty="0">
                <a:solidFill>
                  <a:srgbClr val="212121"/>
                </a:solidFill>
                <a:latin typeface="Cambria" panose="02040503050406030204" pitchFamily="18" charset="0"/>
                <a:ea typeface="Cambria" panose="02040503050406030204" pitchFamily="18" charset="0"/>
                <a:cs typeface="+mn-cs"/>
              </a:rPr>
              <a:t>	N=2</a:t>
            </a:r>
            <a:r>
              <a:rPr lang="en-US" sz="1600" kern="1200" baseline="30000" dirty="0">
                <a:solidFill>
                  <a:srgbClr val="212121"/>
                </a:solidFill>
                <a:latin typeface="Cambria" panose="02040503050406030204" pitchFamily="18" charset="0"/>
                <a:ea typeface="Cambria" panose="02040503050406030204" pitchFamily="18" charset="0"/>
                <a:cs typeface="+mn-cs"/>
              </a:rPr>
              <a:t>2</a:t>
            </a:r>
            <a:r>
              <a:rPr lang="en-US" sz="1600" kern="1200" dirty="0">
                <a:solidFill>
                  <a:srgbClr val="212121"/>
                </a:solidFill>
                <a:latin typeface="Cambria" panose="02040503050406030204" pitchFamily="18" charset="0"/>
                <a:ea typeface="Cambria" panose="02040503050406030204" pitchFamily="18" charset="0"/>
                <a:cs typeface="+mn-cs"/>
              </a:rPr>
              <a:t>+3</a:t>
            </a:r>
            <a:r>
              <a:rPr lang="en-US" sz="1600" kern="1200" baseline="30000" dirty="0">
                <a:solidFill>
                  <a:srgbClr val="212121"/>
                </a:solidFill>
                <a:latin typeface="Cambria" panose="02040503050406030204" pitchFamily="18" charset="0"/>
                <a:ea typeface="Cambria" panose="02040503050406030204" pitchFamily="18" charset="0"/>
                <a:cs typeface="+mn-cs"/>
              </a:rPr>
              <a:t>2</a:t>
            </a:r>
            <a:r>
              <a:rPr lang="en-US" sz="1600" kern="1200" dirty="0">
                <a:solidFill>
                  <a:srgbClr val="212121"/>
                </a:solidFill>
                <a:latin typeface="Cambria" panose="02040503050406030204" pitchFamily="18" charset="0"/>
                <a:ea typeface="Cambria" panose="02040503050406030204" pitchFamily="18" charset="0"/>
                <a:cs typeface="+mn-cs"/>
              </a:rPr>
              <a:t>+(2*3)</a:t>
            </a:r>
          </a:p>
          <a:p>
            <a:pPr lvl="0" algn="just">
              <a:lnSpc>
                <a:spcPct val="90000"/>
              </a:lnSpc>
              <a:spcBef>
                <a:spcPts val="1000"/>
              </a:spcBef>
              <a:buClr>
                <a:srgbClr val="5430AA"/>
              </a:buClr>
            </a:pPr>
            <a:r>
              <a:rPr lang="en-US" sz="1600" kern="1200" dirty="0">
                <a:solidFill>
                  <a:srgbClr val="212121"/>
                </a:solidFill>
                <a:latin typeface="Cambria" panose="02040503050406030204" pitchFamily="18" charset="0"/>
                <a:ea typeface="Cambria" panose="02040503050406030204" pitchFamily="18" charset="0"/>
                <a:cs typeface="+mn-cs"/>
              </a:rPr>
              <a:t>  	   =4 + 9 + 6</a:t>
            </a:r>
          </a:p>
          <a:p>
            <a:pPr lvl="0" algn="just">
              <a:lnSpc>
                <a:spcPct val="90000"/>
              </a:lnSpc>
              <a:spcBef>
                <a:spcPts val="1000"/>
              </a:spcBef>
              <a:buClr>
                <a:srgbClr val="5430AA"/>
              </a:buClr>
            </a:pPr>
            <a:r>
              <a:rPr lang="en-US" sz="1600" kern="1200" dirty="0">
                <a:solidFill>
                  <a:srgbClr val="212121"/>
                </a:solidFill>
                <a:latin typeface="Cambria" panose="02040503050406030204" pitchFamily="18" charset="0"/>
                <a:ea typeface="Cambria" panose="02040503050406030204" pitchFamily="18" charset="0"/>
                <a:cs typeface="+mn-cs"/>
              </a:rPr>
              <a:t>	   =19</a:t>
            </a:r>
          </a:p>
        </p:txBody>
      </p:sp>
      <p:sp>
        <p:nvSpPr>
          <p:cNvPr id="8" name="Rectangle 7">
            <a:extLst>
              <a:ext uri="{FF2B5EF4-FFF2-40B4-BE49-F238E27FC236}">
                <a16:creationId xmlns:a16="http://schemas.microsoft.com/office/drawing/2014/main" xmlns="" id="{EB691DA4-D9FB-C174-8876-06A0C5CD6C83}"/>
              </a:ext>
            </a:extLst>
          </p:cNvPr>
          <p:cNvSpPr/>
          <p:nvPr/>
        </p:nvSpPr>
        <p:spPr>
          <a:xfrm>
            <a:off x="1320257" y="1257912"/>
            <a:ext cx="1413333" cy="314468"/>
          </a:xfrm>
          <a:prstGeom prst="rect">
            <a:avLst/>
          </a:prstGeom>
          <a:solidFill>
            <a:srgbClr val="5430AA">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Cambria" panose="02040503050406030204" pitchFamily="18" charset="0"/>
                <a:ea typeface="Cambria" panose="02040503050406030204" pitchFamily="18" charset="0"/>
              </a:rPr>
              <a:t>N=I</a:t>
            </a:r>
            <a:r>
              <a:rPr lang="en-US" sz="1600" baseline="30000" dirty="0">
                <a:solidFill>
                  <a:schemeClr val="tx1"/>
                </a:solidFill>
                <a:latin typeface="Cambria" panose="02040503050406030204" pitchFamily="18" charset="0"/>
                <a:ea typeface="Cambria" panose="02040503050406030204" pitchFamily="18" charset="0"/>
              </a:rPr>
              <a:t>2</a:t>
            </a:r>
            <a:r>
              <a:rPr lang="en-US" sz="1600" dirty="0">
                <a:solidFill>
                  <a:schemeClr val="tx1"/>
                </a:solidFill>
                <a:latin typeface="Cambria" panose="02040503050406030204" pitchFamily="18" charset="0"/>
                <a:ea typeface="Cambria" panose="02040503050406030204" pitchFamily="18" charset="0"/>
              </a:rPr>
              <a:t>+J</a:t>
            </a:r>
            <a:r>
              <a:rPr lang="en-US" sz="1600" baseline="30000" dirty="0">
                <a:solidFill>
                  <a:schemeClr val="tx1"/>
                </a:solidFill>
                <a:latin typeface="Cambria" panose="02040503050406030204" pitchFamily="18" charset="0"/>
                <a:ea typeface="Cambria" panose="02040503050406030204" pitchFamily="18" charset="0"/>
              </a:rPr>
              <a:t>2</a:t>
            </a:r>
            <a:r>
              <a:rPr lang="en-US" sz="1600" dirty="0">
                <a:solidFill>
                  <a:schemeClr val="tx1"/>
                </a:solidFill>
                <a:latin typeface="Cambria" panose="02040503050406030204" pitchFamily="18" charset="0"/>
                <a:ea typeface="Cambria" panose="02040503050406030204" pitchFamily="18" charset="0"/>
              </a:rPr>
              <a:t>+(I * J)</a:t>
            </a:r>
          </a:p>
        </p:txBody>
      </p:sp>
      <p:pic>
        <p:nvPicPr>
          <p:cNvPr id="3" name="Picture 2">
            <a:extLst>
              <a:ext uri="{FF2B5EF4-FFF2-40B4-BE49-F238E27FC236}">
                <a16:creationId xmlns:a16="http://schemas.microsoft.com/office/drawing/2014/main" xmlns="" id="{F7902C0C-91E3-388F-01EC-427BB168E2CD}"/>
              </a:ext>
            </a:extLst>
          </p:cNvPr>
          <p:cNvPicPr>
            <a:picLocks noChangeAspect="1"/>
          </p:cNvPicPr>
          <p:nvPr/>
        </p:nvPicPr>
        <p:blipFill>
          <a:blip r:embed="rId5"/>
          <a:stretch>
            <a:fillRect/>
          </a:stretch>
        </p:blipFill>
        <p:spPr>
          <a:xfrm>
            <a:off x="4052808" y="726076"/>
            <a:ext cx="4974956" cy="3628948"/>
          </a:xfrm>
          <a:prstGeom prst="rect">
            <a:avLst/>
          </a:prstGeom>
        </p:spPr>
      </p:pic>
    </p:spTree>
    <p:extLst>
      <p:ext uri="{BB962C8B-B14F-4D97-AF65-F5344CB8AC3E}">
        <p14:creationId xmlns:p14="http://schemas.microsoft.com/office/powerpoint/2010/main" xmlns="" val="845038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038" y="4750"/>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pic>
        <p:nvPicPr>
          <p:cNvPr id="68" name="Google Shape;68;p15"/>
          <p:cNvPicPr preferRelativeResize="0"/>
          <p:nvPr/>
        </p:nvPicPr>
        <p:blipFill>
          <a:blip r:embed="rId5">
            <a:alphaModFix/>
          </a:blip>
          <a:stretch>
            <a:fillRect/>
          </a:stretch>
        </p:blipFill>
        <p:spPr>
          <a:xfrm>
            <a:off x="7363438" y="148588"/>
            <a:ext cx="1495425" cy="371475"/>
          </a:xfrm>
          <a:prstGeom prst="rect">
            <a:avLst/>
          </a:prstGeom>
          <a:noFill/>
          <a:ln>
            <a:noFill/>
          </a:ln>
        </p:spPr>
      </p:pic>
      <p:sp>
        <p:nvSpPr>
          <p:cNvPr id="69" name="Google Shape;69;p15"/>
          <p:cNvSpPr txBox="1"/>
          <p:nvPr/>
        </p:nvSpPr>
        <p:spPr>
          <a:xfrm>
            <a:off x="184936" y="95413"/>
            <a:ext cx="7200000" cy="538800"/>
          </a:xfrm>
          <a:prstGeom prst="rect">
            <a:avLst/>
          </a:prstGeom>
          <a:noFill/>
          <a:ln>
            <a:noFill/>
          </a:ln>
        </p:spPr>
        <p:txBody>
          <a:bodyPr spcFirstLastPara="1" wrap="square" lIns="91425" tIns="91425" rIns="91425" bIns="91425" anchor="t" anchorCtr="0">
            <a:spAutoFit/>
          </a:bodyPr>
          <a:lstStyle/>
          <a:p>
            <a:pPr lvl="0"/>
            <a:r>
              <a:rPr lang="en-IN" sz="2300" b="1" dirty="0">
                <a:solidFill>
                  <a:srgbClr val="00A4B6"/>
                </a:solidFill>
                <a:latin typeface="Proxima Nova"/>
                <a:ea typeface="Proxima Nova"/>
                <a:cs typeface="Proxima Nova"/>
                <a:sym typeface="Proxima Nova"/>
              </a:rPr>
              <a:t>Outline</a:t>
            </a:r>
            <a:endParaRPr sz="2300" b="1" dirty="0">
              <a:solidFill>
                <a:srgbClr val="00A4B6"/>
              </a:solidFill>
              <a:latin typeface="Proxima Nova"/>
              <a:ea typeface="Proxima Nova"/>
              <a:cs typeface="Proxima Nova"/>
              <a:sym typeface="Proxima Nova"/>
            </a:endParaRPr>
          </a:p>
        </p:txBody>
      </p:sp>
      <p:sp>
        <p:nvSpPr>
          <p:cNvPr id="71" name="Google Shape;71;p15"/>
          <p:cNvSpPr txBox="1"/>
          <p:nvPr/>
        </p:nvSpPr>
        <p:spPr>
          <a:xfrm>
            <a:off x="184936" y="724875"/>
            <a:ext cx="8820000" cy="1569630"/>
          </a:xfrm>
          <a:prstGeom prst="rect">
            <a:avLst/>
          </a:prstGeom>
          <a:noFill/>
          <a:ln>
            <a:noFill/>
          </a:ln>
        </p:spPr>
        <p:txBody>
          <a:bodyPr spcFirstLastPara="1" wrap="square" lIns="91425" tIns="91425" rIns="91425" bIns="91425" anchor="t" anchorCtr="0">
            <a:spAutoFit/>
          </a:bodyPr>
          <a:lstStyle/>
          <a:p>
            <a:pPr marL="285750" lvl="2" indent="-285750">
              <a:buFont typeface="Arial" panose="020B0604020202020204" pitchFamily="34" charset="0"/>
              <a:buChar char="•"/>
            </a:pPr>
            <a:r>
              <a:rPr lang="en-US" sz="1800" dirty="0">
                <a:latin typeface="Cambria" panose="02040503050406030204" pitchFamily="18" charset="0"/>
              </a:rPr>
              <a:t>Cellular System</a:t>
            </a:r>
          </a:p>
          <a:p>
            <a:pPr marL="285750" lvl="2" indent="-285750">
              <a:buFont typeface="Arial" panose="020B0604020202020204" pitchFamily="34" charset="0"/>
              <a:buChar char="•"/>
            </a:pPr>
            <a:r>
              <a:rPr lang="en-US" sz="1800" dirty="0">
                <a:latin typeface="Cambria" panose="02040503050406030204" pitchFamily="18" charset="0"/>
              </a:rPr>
              <a:t>Hexagonal Geometry cell</a:t>
            </a:r>
          </a:p>
          <a:p>
            <a:pPr marL="285750" lvl="2" indent="-285750">
              <a:buFont typeface="Arial" panose="020B0604020202020204" pitchFamily="34" charset="0"/>
              <a:buChar char="•"/>
            </a:pPr>
            <a:r>
              <a:rPr lang="en-US" sz="1800" dirty="0">
                <a:latin typeface="Cambria" panose="02040503050406030204" pitchFamily="18" charset="0"/>
              </a:rPr>
              <a:t>Concept of frequency reuse</a:t>
            </a:r>
          </a:p>
          <a:p>
            <a:pPr marL="285750" lvl="2" indent="-285750">
              <a:buFont typeface="Arial" panose="020B0604020202020204" pitchFamily="34" charset="0"/>
              <a:buChar char="•"/>
            </a:pPr>
            <a:r>
              <a:rPr lang="en-US" sz="1800" dirty="0">
                <a:latin typeface="Cambria" panose="02040503050406030204" pitchFamily="18" charset="0"/>
              </a:rPr>
              <a:t>Channel Assignment Strategies </a:t>
            </a:r>
          </a:p>
          <a:p>
            <a:pPr marL="285750" lvl="2" indent="-285750">
              <a:buFont typeface="Arial" panose="020B0604020202020204" pitchFamily="34" charset="0"/>
              <a:buChar char="•"/>
            </a:pPr>
            <a:r>
              <a:rPr lang="en-US" sz="1800" dirty="0">
                <a:latin typeface="Cambria" panose="02040503050406030204" pitchFamily="18" charset="0"/>
              </a:rPr>
              <a:t>Distance to frequency reuse ratio</a:t>
            </a:r>
          </a:p>
        </p:txBody>
      </p:sp>
    </p:spTree>
    <p:extLst>
      <p:ext uri="{BB962C8B-B14F-4D97-AF65-F5344CB8AC3E}">
        <p14:creationId xmlns:p14="http://schemas.microsoft.com/office/powerpoint/2010/main" xmlns="" val="349204019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pic>
        <p:nvPicPr>
          <p:cNvPr id="219" name="Google Shape;219;p26"/>
          <p:cNvPicPr preferRelativeResize="0"/>
          <p:nvPr/>
        </p:nvPicPr>
        <p:blipFill>
          <a:blip r:embed="rId3">
            <a:alphaModFix/>
          </a:blip>
          <a:stretch>
            <a:fillRect/>
          </a:stretch>
        </p:blipFill>
        <p:spPr>
          <a:xfrm>
            <a:off x="0" y="1"/>
            <a:ext cx="9144000" cy="5139333"/>
          </a:xfrm>
          <a:prstGeom prst="rect">
            <a:avLst/>
          </a:prstGeom>
          <a:noFill/>
          <a:ln>
            <a:noFill/>
          </a:ln>
        </p:spPr>
      </p:pic>
      <p:pic>
        <p:nvPicPr>
          <p:cNvPr id="220" name="Google Shape;220;p26"/>
          <p:cNvPicPr preferRelativeResize="0"/>
          <p:nvPr/>
        </p:nvPicPr>
        <p:blipFill>
          <a:blip r:embed="rId4">
            <a:alphaModFix/>
          </a:blip>
          <a:stretch>
            <a:fillRect/>
          </a:stretch>
        </p:blipFill>
        <p:spPr>
          <a:xfrm>
            <a:off x="4763" y="4751"/>
            <a:ext cx="9134475" cy="5133975"/>
          </a:xfrm>
          <a:prstGeom prst="rect">
            <a:avLst/>
          </a:prstGeom>
          <a:noFill/>
          <a:ln>
            <a:noFill/>
          </a:ln>
        </p:spPr>
      </p:pic>
      <p:sp>
        <p:nvSpPr>
          <p:cNvPr id="221" name="Google Shape;221;p26"/>
          <p:cNvSpPr txBox="1"/>
          <p:nvPr/>
        </p:nvSpPr>
        <p:spPr>
          <a:xfrm>
            <a:off x="312077" y="880253"/>
            <a:ext cx="6142967" cy="1661963"/>
          </a:xfrm>
          <a:prstGeom prst="rect">
            <a:avLst/>
          </a:prstGeom>
          <a:noFill/>
          <a:ln>
            <a:noFill/>
          </a:ln>
        </p:spPr>
        <p:txBody>
          <a:bodyPr spcFirstLastPara="1" wrap="square" lIns="91425" tIns="91425" rIns="91425" bIns="91425" anchor="t" anchorCtr="0">
            <a:spAutoFit/>
          </a:bodyPr>
          <a:lstStyle/>
          <a:p>
            <a:pPr lvl="0"/>
            <a:r>
              <a:rPr lang="en-IN" sz="4800" b="1" dirty="0">
                <a:solidFill>
                  <a:schemeClr val="dk2"/>
                </a:solidFill>
                <a:latin typeface="Proxima Nova"/>
                <a:ea typeface="Proxima Nova"/>
                <a:cs typeface="Proxima Nova"/>
                <a:sym typeface="Proxima Nova"/>
              </a:rPr>
              <a:t>Concept of Spread Spectrum</a:t>
            </a:r>
          </a:p>
        </p:txBody>
      </p:sp>
      <p:pic>
        <p:nvPicPr>
          <p:cNvPr id="225" name="Google Shape;225;p26"/>
          <p:cNvPicPr preferRelativeResize="0"/>
          <p:nvPr/>
        </p:nvPicPr>
        <p:blipFill>
          <a:blip r:embed="rId5">
            <a:alphaModFix/>
          </a:blip>
          <a:stretch>
            <a:fillRect/>
          </a:stretch>
        </p:blipFill>
        <p:spPr>
          <a:xfrm>
            <a:off x="7363439" y="148589"/>
            <a:ext cx="1495425" cy="371475"/>
          </a:xfrm>
          <a:prstGeom prst="rect">
            <a:avLst/>
          </a:prstGeom>
          <a:noFill/>
          <a:ln>
            <a:noFill/>
          </a:ln>
        </p:spPr>
      </p:pic>
    </p:spTree>
    <p:extLst>
      <p:ext uri="{BB962C8B-B14F-4D97-AF65-F5344CB8AC3E}">
        <p14:creationId xmlns:p14="http://schemas.microsoft.com/office/powerpoint/2010/main" xmlns="" val="381392091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039" y="4751"/>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pic>
        <p:nvPicPr>
          <p:cNvPr id="68" name="Google Shape;68;p15"/>
          <p:cNvPicPr preferRelativeResize="0"/>
          <p:nvPr/>
        </p:nvPicPr>
        <p:blipFill>
          <a:blip r:embed="rId5">
            <a:alphaModFix/>
          </a:blip>
          <a:stretch>
            <a:fillRect/>
          </a:stretch>
        </p:blipFill>
        <p:spPr>
          <a:xfrm>
            <a:off x="7363439" y="148589"/>
            <a:ext cx="1495425" cy="371475"/>
          </a:xfrm>
          <a:prstGeom prst="rect">
            <a:avLst/>
          </a:prstGeom>
          <a:noFill/>
          <a:ln>
            <a:noFill/>
          </a:ln>
        </p:spPr>
      </p:pic>
      <p:sp>
        <p:nvSpPr>
          <p:cNvPr id="69" name="Google Shape;69;p15"/>
          <p:cNvSpPr txBox="1"/>
          <p:nvPr/>
        </p:nvSpPr>
        <p:spPr>
          <a:xfrm>
            <a:off x="184936" y="95413"/>
            <a:ext cx="7200000" cy="538579"/>
          </a:xfrm>
          <a:prstGeom prst="rect">
            <a:avLst/>
          </a:prstGeom>
          <a:noFill/>
          <a:ln>
            <a:noFill/>
          </a:ln>
        </p:spPr>
        <p:txBody>
          <a:bodyPr spcFirstLastPara="1" wrap="square" lIns="91425" tIns="91425" rIns="91425" bIns="91425" anchor="t" anchorCtr="0">
            <a:spAutoFit/>
          </a:bodyPr>
          <a:lstStyle/>
          <a:p>
            <a:pPr lvl="0"/>
            <a:r>
              <a:rPr lang="en-US" sz="2300" dirty="0">
                <a:solidFill>
                  <a:srgbClr val="00A4B6"/>
                </a:solidFill>
                <a:latin typeface="Cambria" panose="02040503050406030204" pitchFamily="18" charset="0"/>
                <a:ea typeface="Cambria" panose="02040503050406030204" pitchFamily="18" charset="0"/>
                <a:cs typeface="Proxima Nova"/>
                <a:sym typeface="Proxima Nova"/>
              </a:rPr>
              <a:t>Concept of Spread Spectrum</a:t>
            </a:r>
          </a:p>
        </p:txBody>
      </p:sp>
      <p:sp>
        <p:nvSpPr>
          <p:cNvPr id="10" name="Content Placeholder 4">
            <a:extLst>
              <a:ext uri="{FF2B5EF4-FFF2-40B4-BE49-F238E27FC236}">
                <a16:creationId xmlns:a16="http://schemas.microsoft.com/office/drawing/2014/main" xmlns="" id="{E6E4F668-EB33-3C41-B9D6-8CD46F09D928}"/>
              </a:ext>
            </a:extLst>
          </p:cNvPr>
          <p:cNvSpPr txBox="1">
            <a:spLocks/>
          </p:cNvSpPr>
          <p:nvPr/>
        </p:nvSpPr>
        <p:spPr>
          <a:xfrm>
            <a:off x="131181" y="863444"/>
            <a:ext cx="5215734" cy="3615567"/>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rgbClr val="5430AA"/>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5430AA"/>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5430AA"/>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5430AA"/>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5430AA"/>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65106" indent="-265106" defTabSz="914378"/>
            <a:r>
              <a:rPr lang="en-IN" sz="1800" dirty="0">
                <a:solidFill>
                  <a:srgbClr val="212121"/>
                </a:solidFill>
                <a:latin typeface="Cambria" panose="02040503050406030204" pitchFamily="18" charset="0"/>
                <a:ea typeface="Cambria" panose="02040503050406030204" pitchFamily="18" charset="0"/>
              </a:rPr>
              <a:t>A collective class of </a:t>
            </a:r>
            <a:r>
              <a:rPr lang="en-IN" sz="1800" dirty="0">
                <a:solidFill>
                  <a:srgbClr val="5430AA"/>
                </a:solidFill>
                <a:latin typeface="Cambria" panose="02040503050406030204" pitchFamily="18" charset="0"/>
                <a:ea typeface="Cambria" panose="02040503050406030204" pitchFamily="18" charset="0"/>
              </a:rPr>
              <a:t>signalling techniques </a:t>
            </a:r>
            <a:r>
              <a:rPr lang="en-IN" sz="1800" dirty="0">
                <a:solidFill>
                  <a:srgbClr val="212121"/>
                </a:solidFill>
                <a:latin typeface="Cambria" panose="02040503050406030204" pitchFamily="18" charset="0"/>
                <a:ea typeface="Cambria" panose="02040503050406030204" pitchFamily="18" charset="0"/>
              </a:rPr>
              <a:t>are employed before transmitting a signal to provide a secure communication, known as the </a:t>
            </a:r>
            <a:r>
              <a:rPr lang="en-IN" sz="1800" b="1" dirty="0">
                <a:solidFill>
                  <a:srgbClr val="212121"/>
                </a:solidFill>
                <a:latin typeface="Cambria" panose="02040503050406030204" pitchFamily="18" charset="0"/>
                <a:ea typeface="Cambria" panose="02040503050406030204" pitchFamily="18" charset="0"/>
              </a:rPr>
              <a:t>Spread Spectrum Modulation</a:t>
            </a:r>
            <a:r>
              <a:rPr lang="en-IN" sz="1800" dirty="0">
                <a:solidFill>
                  <a:srgbClr val="212121"/>
                </a:solidFill>
                <a:latin typeface="Cambria" panose="02040503050406030204" pitchFamily="18" charset="0"/>
                <a:ea typeface="Cambria" panose="02040503050406030204" pitchFamily="18" charset="0"/>
              </a:rPr>
              <a:t>.</a:t>
            </a:r>
          </a:p>
          <a:p>
            <a:pPr marL="265106" indent="-265106" defTabSz="914378"/>
            <a:endParaRPr lang="en-IN" sz="1800" dirty="0">
              <a:solidFill>
                <a:srgbClr val="212121"/>
              </a:solidFill>
              <a:latin typeface="Cambria" panose="02040503050406030204" pitchFamily="18" charset="0"/>
              <a:ea typeface="Cambria" panose="02040503050406030204" pitchFamily="18" charset="0"/>
            </a:endParaRPr>
          </a:p>
          <a:p>
            <a:pPr marL="265106" indent="-265106" defTabSz="914378"/>
            <a:r>
              <a:rPr lang="en-US" sz="1800" dirty="0">
                <a:solidFill>
                  <a:srgbClr val="212121"/>
                </a:solidFill>
                <a:latin typeface="Cambria" panose="02040503050406030204" pitchFamily="18" charset="0"/>
                <a:ea typeface="Cambria" panose="02040503050406030204" pitchFamily="18" charset="0"/>
              </a:rPr>
              <a:t>The </a:t>
            </a:r>
            <a:r>
              <a:rPr lang="en-US" sz="1800" dirty="0">
                <a:solidFill>
                  <a:srgbClr val="5430AA"/>
                </a:solidFill>
                <a:latin typeface="Cambria" panose="02040503050406030204" pitchFamily="18" charset="0"/>
                <a:ea typeface="Cambria" panose="02040503050406030204" pitchFamily="18" charset="0"/>
              </a:rPr>
              <a:t>pivotal</a:t>
            </a:r>
            <a:r>
              <a:rPr lang="en-US" sz="1800" dirty="0">
                <a:solidFill>
                  <a:srgbClr val="212121"/>
                </a:solidFill>
                <a:latin typeface="Cambria" panose="02040503050406030204" pitchFamily="18" charset="0"/>
                <a:ea typeface="Cambria" panose="02040503050406030204" pitchFamily="18" charset="0"/>
              </a:rPr>
              <a:t> aim of </a:t>
            </a:r>
            <a:r>
              <a:rPr lang="en-IN" sz="1800" dirty="0">
                <a:solidFill>
                  <a:srgbClr val="212121"/>
                </a:solidFill>
                <a:latin typeface="Cambria" panose="02040503050406030204" pitchFamily="18" charset="0"/>
                <a:ea typeface="Cambria" panose="02040503050406030204" pitchFamily="18" charset="0"/>
              </a:rPr>
              <a:t>spread spectrum communication technique is to prevent “</a:t>
            </a:r>
            <a:r>
              <a:rPr lang="en-IN" sz="1800" dirty="0">
                <a:solidFill>
                  <a:srgbClr val="5430AA"/>
                </a:solidFill>
                <a:latin typeface="Cambria" panose="02040503050406030204" pitchFamily="18" charset="0"/>
                <a:ea typeface="Cambria" panose="02040503050406030204" pitchFamily="18" charset="0"/>
              </a:rPr>
              <a:t>interference</a:t>
            </a:r>
            <a:r>
              <a:rPr lang="en-IN" sz="1800" dirty="0">
                <a:solidFill>
                  <a:srgbClr val="212121"/>
                </a:solidFill>
                <a:latin typeface="Cambria" panose="02040503050406030204" pitchFamily="18" charset="0"/>
                <a:ea typeface="Cambria" panose="02040503050406030204" pitchFamily="18" charset="0"/>
              </a:rPr>
              <a:t>” whether it is intentional or unintentional.’</a:t>
            </a:r>
          </a:p>
          <a:p>
            <a:pPr marL="265106" indent="-265106" defTabSz="914378"/>
            <a:endParaRPr lang="en-IN" sz="1800" dirty="0">
              <a:solidFill>
                <a:srgbClr val="212121"/>
              </a:solidFill>
              <a:latin typeface="Cambria" panose="02040503050406030204" pitchFamily="18" charset="0"/>
              <a:ea typeface="Cambria" panose="02040503050406030204" pitchFamily="18" charset="0"/>
            </a:endParaRPr>
          </a:p>
          <a:p>
            <a:pPr marL="265106" indent="-265106" defTabSz="914378"/>
            <a:r>
              <a:rPr lang="en-IN" sz="1800" dirty="0">
                <a:solidFill>
                  <a:srgbClr val="212121"/>
                </a:solidFill>
                <a:latin typeface="Cambria" panose="02040503050406030204" pitchFamily="18" charset="0"/>
                <a:ea typeface="Cambria" panose="02040503050406030204" pitchFamily="18" charset="0"/>
              </a:rPr>
              <a:t>The spread spectrum signals are hard to </a:t>
            </a:r>
            <a:r>
              <a:rPr lang="en-IN" sz="1800" dirty="0">
                <a:solidFill>
                  <a:srgbClr val="5430AA"/>
                </a:solidFill>
                <a:latin typeface="Cambria" panose="02040503050406030204" pitchFamily="18" charset="0"/>
                <a:ea typeface="Cambria" panose="02040503050406030204" pitchFamily="18" charset="0"/>
              </a:rPr>
              <a:t>interfere</a:t>
            </a:r>
            <a:r>
              <a:rPr lang="en-IN" sz="1800" dirty="0">
                <a:solidFill>
                  <a:srgbClr val="212121"/>
                </a:solidFill>
                <a:latin typeface="Cambria" panose="02040503050406030204" pitchFamily="18" charset="0"/>
                <a:ea typeface="Cambria" panose="02040503050406030204" pitchFamily="18" charset="0"/>
              </a:rPr>
              <a:t> and can’t be </a:t>
            </a:r>
            <a:r>
              <a:rPr lang="en-IN" sz="1800" dirty="0">
                <a:solidFill>
                  <a:srgbClr val="5430AA"/>
                </a:solidFill>
                <a:latin typeface="Cambria" panose="02040503050406030204" pitchFamily="18" charset="0"/>
                <a:ea typeface="Cambria" panose="02040503050406030204" pitchFamily="18" charset="0"/>
              </a:rPr>
              <a:t>jammed</a:t>
            </a:r>
            <a:r>
              <a:rPr lang="en-IN" sz="1800" dirty="0">
                <a:solidFill>
                  <a:srgbClr val="212121"/>
                </a:solidFill>
                <a:latin typeface="Cambria" panose="02040503050406030204" pitchFamily="18" charset="0"/>
                <a:ea typeface="Cambria" panose="02040503050406030204" pitchFamily="18" charset="0"/>
              </a:rPr>
              <a:t>.</a:t>
            </a:r>
          </a:p>
        </p:txBody>
      </p:sp>
      <p:pic>
        <p:nvPicPr>
          <p:cNvPr id="11" name="Picture 2" descr="narrow-and-spread-signals | Ham Radio School.com">
            <a:extLst>
              <a:ext uri="{FF2B5EF4-FFF2-40B4-BE49-F238E27FC236}">
                <a16:creationId xmlns:a16="http://schemas.microsoft.com/office/drawing/2014/main" xmlns="" id="{5F0A415D-30AE-5CE0-F576-1B599BDABD53}"/>
              </a:ext>
            </a:extLst>
          </p:cNvPr>
          <p:cNvPicPr>
            <a:picLocks noChangeAspect="1" noChangeArrowheads="1"/>
          </p:cNvPicPr>
          <p:nvPr/>
        </p:nvPicPr>
        <p:blipFill>
          <a:blip r:embed="rId6">
            <a:extLst>
              <a:ext uri="{28A0092B-C50C-407E-A947-70E740481C1C}">
                <a14:useLocalDpi xmlns:a14="http://schemas.microsoft.com/office/drawing/2010/main" xmlns="" val="0"/>
              </a:ext>
            </a:extLst>
          </a:blip>
          <a:srcRect/>
          <a:stretch>
            <a:fillRect/>
          </a:stretch>
        </p:blipFill>
        <p:spPr bwMode="auto">
          <a:xfrm>
            <a:off x="5733213" y="1002285"/>
            <a:ext cx="3016002" cy="3138905"/>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112484283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039" y="4751"/>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pic>
        <p:nvPicPr>
          <p:cNvPr id="68" name="Google Shape;68;p15"/>
          <p:cNvPicPr preferRelativeResize="0"/>
          <p:nvPr/>
        </p:nvPicPr>
        <p:blipFill>
          <a:blip r:embed="rId5">
            <a:alphaModFix/>
          </a:blip>
          <a:stretch>
            <a:fillRect/>
          </a:stretch>
        </p:blipFill>
        <p:spPr>
          <a:xfrm>
            <a:off x="7363439" y="148589"/>
            <a:ext cx="1495425" cy="371475"/>
          </a:xfrm>
          <a:prstGeom prst="rect">
            <a:avLst/>
          </a:prstGeom>
          <a:noFill/>
          <a:ln>
            <a:noFill/>
          </a:ln>
        </p:spPr>
      </p:pic>
      <p:sp>
        <p:nvSpPr>
          <p:cNvPr id="69" name="Google Shape;69;p15"/>
          <p:cNvSpPr txBox="1"/>
          <p:nvPr/>
        </p:nvSpPr>
        <p:spPr>
          <a:xfrm>
            <a:off x="184936" y="95413"/>
            <a:ext cx="7200000" cy="538579"/>
          </a:xfrm>
          <a:prstGeom prst="rect">
            <a:avLst/>
          </a:prstGeom>
          <a:noFill/>
          <a:ln>
            <a:noFill/>
          </a:ln>
        </p:spPr>
        <p:txBody>
          <a:bodyPr spcFirstLastPara="1" wrap="square" lIns="91425" tIns="91425" rIns="91425" bIns="91425" anchor="t" anchorCtr="0">
            <a:spAutoFit/>
          </a:bodyPr>
          <a:lstStyle/>
          <a:p>
            <a:pPr lvl="0"/>
            <a:r>
              <a:rPr lang="en-US" sz="2300" dirty="0">
                <a:solidFill>
                  <a:srgbClr val="00A4B6"/>
                </a:solidFill>
                <a:latin typeface="Cambria" panose="02040503050406030204" pitchFamily="18" charset="0"/>
                <a:ea typeface="Cambria" panose="02040503050406030204" pitchFamily="18" charset="0"/>
                <a:cs typeface="Proxima Nova"/>
                <a:sym typeface="Proxima Nova"/>
              </a:rPr>
              <a:t>Concept of Spread Spectrum</a:t>
            </a:r>
          </a:p>
        </p:txBody>
      </p:sp>
      <p:sp>
        <p:nvSpPr>
          <p:cNvPr id="10" name="Content Placeholder 4">
            <a:extLst>
              <a:ext uri="{FF2B5EF4-FFF2-40B4-BE49-F238E27FC236}">
                <a16:creationId xmlns:a16="http://schemas.microsoft.com/office/drawing/2014/main" xmlns="" id="{E6E4F668-EB33-3C41-B9D6-8CD46F09D928}"/>
              </a:ext>
            </a:extLst>
          </p:cNvPr>
          <p:cNvSpPr txBox="1">
            <a:spLocks/>
          </p:cNvSpPr>
          <p:nvPr/>
        </p:nvSpPr>
        <p:spPr>
          <a:xfrm>
            <a:off x="131181" y="863444"/>
            <a:ext cx="5215734" cy="3615567"/>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rgbClr val="5430AA"/>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5430AA"/>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5430AA"/>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5430AA"/>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5430AA"/>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r>
              <a:rPr lang="en-US" sz="1800" dirty="0">
                <a:solidFill>
                  <a:srgbClr val="212121"/>
                </a:solidFill>
                <a:latin typeface="Cambria" panose="02040503050406030204" pitchFamily="18" charset="0"/>
                <a:ea typeface="Cambria" panose="02040503050406030204" pitchFamily="18" charset="0"/>
              </a:rPr>
              <a:t>Narrow Band Signal features</a:t>
            </a:r>
          </a:p>
          <a:p>
            <a:pPr lvl="1"/>
            <a:r>
              <a:rPr lang="en-IN" sz="1800" dirty="0">
                <a:solidFill>
                  <a:srgbClr val="212121"/>
                </a:solidFill>
                <a:latin typeface="Cambria" panose="02040503050406030204" pitchFamily="18" charset="0"/>
                <a:ea typeface="Cambria" panose="02040503050406030204" pitchFamily="18" charset="0"/>
              </a:rPr>
              <a:t>Band of signals occupy a </a:t>
            </a:r>
            <a:r>
              <a:rPr lang="en-IN" sz="1800" dirty="0">
                <a:solidFill>
                  <a:srgbClr val="5430AA"/>
                </a:solidFill>
                <a:latin typeface="Cambria" panose="02040503050406030204" pitchFamily="18" charset="0"/>
                <a:ea typeface="Cambria" panose="02040503050406030204" pitchFamily="18" charset="0"/>
              </a:rPr>
              <a:t>narrow range </a:t>
            </a:r>
            <a:r>
              <a:rPr lang="en-IN" sz="1800" dirty="0">
                <a:solidFill>
                  <a:srgbClr val="212121"/>
                </a:solidFill>
                <a:latin typeface="Cambria" panose="02040503050406030204" pitchFamily="18" charset="0"/>
                <a:ea typeface="Cambria" panose="02040503050406030204" pitchFamily="18" charset="0"/>
              </a:rPr>
              <a:t>of </a:t>
            </a:r>
            <a:r>
              <a:rPr lang="en-IN" sz="1800" dirty="0">
                <a:solidFill>
                  <a:srgbClr val="5430AA"/>
                </a:solidFill>
                <a:latin typeface="Cambria" panose="02040503050406030204" pitchFamily="18" charset="0"/>
                <a:ea typeface="Cambria" panose="02040503050406030204" pitchFamily="18" charset="0"/>
              </a:rPr>
              <a:t>frequencies</a:t>
            </a:r>
          </a:p>
          <a:p>
            <a:pPr lvl="1"/>
            <a:r>
              <a:rPr lang="en-IN" sz="1800" dirty="0">
                <a:solidFill>
                  <a:srgbClr val="212121"/>
                </a:solidFill>
                <a:latin typeface="Cambria" panose="02040503050406030204" pitchFamily="18" charset="0"/>
                <a:ea typeface="Cambria" panose="02040503050406030204" pitchFamily="18" charset="0"/>
              </a:rPr>
              <a:t>Power density is </a:t>
            </a:r>
            <a:r>
              <a:rPr lang="en-IN" sz="1800" dirty="0">
                <a:solidFill>
                  <a:srgbClr val="5430AA"/>
                </a:solidFill>
                <a:latin typeface="Cambria" panose="02040503050406030204" pitchFamily="18" charset="0"/>
                <a:ea typeface="Cambria" panose="02040503050406030204" pitchFamily="18" charset="0"/>
              </a:rPr>
              <a:t>high</a:t>
            </a:r>
          </a:p>
          <a:p>
            <a:pPr lvl="1"/>
            <a:r>
              <a:rPr lang="en-IN" sz="1800" dirty="0">
                <a:solidFill>
                  <a:srgbClr val="5430AA"/>
                </a:solidFill>
                <a:latin typeface="Cambria" panose="02040503050406030204" pitchFamily="18" charset="0"/>
                <a:ea typeface="Cambria" panose="02040503050406030204" pitchFamily="18" charset="0"/>
              </a:rPr>
              <a:t>Spread of energy </a:t>
            </a:r>
            <a:r>
              <a:rPr lang="en-IN" sz="1800" dirty="0">
                <a:solidFill>
                  <a:srgbClr val="212121"/>
                </a:solidFill>
                <a:latin typeface="Cambria" panose="02040503050406030204" pitchFamily="18" charset="0"/>
                <a:ea typeface="Cambria" panose="02040503050406030204" pitchFamily="18" charset="0"/>
              </a:rPr>
              <a:t>is low and concentrated</a:t>
            </a:r>
          </a:p>
          <a:p>
            <a:pPr lvl="1"/>
            <a:r>
              <a:rPr lang="en-IN" sz="1800" dirty="0">
                <a:solidFill>
                  <a:srgbClr val="212121"/>
                </a:solidFill>
                <a:latin typeface="Cambria" panose="02040503050406030204" pitchFamily="18" charset="0"/>
                <a:ea typeface="Cambria" panose="02040503050406030204" pitchFamily="18" charset="0"/>
              </a:rPr>
              <a:t>Signals are </a:t>
            </a:r>
            <a:r>
              <a:rPr lang="en-IN" sz="1800" dirty="0">
                <a:solidFill>
                  <a:srgbClr val="5430AA"/>
                </a:solidFill>
                <a:latin typeface="Cambria" panose="02040503050406030204" pitchFamily="18" charset="0"/>
                <a:ea typeface="Cambria" panose="02040503050406030204" pitchFamily="18" charset="0"/>
              </a:rPr>
              <a:t>prone</a:t>
            </a:r>
            <a:r>
              <a:rPr lang="en-IN" sz="1800" dirty="0">
                <a:solidFill>
                  <a:srgbClr val="212121"/>
                </a:solidFill>
                <a:latin typeface="Cambria" panose="02040503050406030204" pitchFamily="18" charset="0"/>
                <a:ea typeface="Cambria" panose="02040503050406030204" pitchFamily="18" charset="0"/>
              </a:rPr>
              <a:t> to interference</a:t>
            </a:r>
          </a:p>
          <a:p>
            <a:pPr lvl="0"/>
            <a:r>
              <a:rPr lang="en-US" sz="1800" dirty="0">
                <a:solidFill>
                  <a:srgbClr val="212121"/>
                </a:solidFill>
                <a:latin typeface="Cambria" panose="02040503050406030204" pitchFamily="18" charset="0"/>
                <a:ea typeface="Cambria" panose="02040503050406030204" pitchFamily="18" charset="0"/>
              </a:rPr>
              <a:t>Spread Spectrum Signal features</a:t>
            </a:r>
          </a:p>
          <a:p>
            <a:pPr lvl="1"/>
            <a:r>
              <a:rPr lang="en-IN" sz="1800" dirty="0">
                <a:solidFill>
                  <a:srgbClr val="212121"/>
                </a:solidFill>
                <a:latin typeface="Cambria" panose="02040503050406030204" pitchFamily="18" charset="0"/>
                <a:ea typeface="Cambria" panose="02040503050406030204" pitchFamily="18" charset="0"/>
              </a:rPr>
              <a:t>Band of signals occupy a </a:t>
            </a:r>
            <a:r>
              <a:rPr lang="en-IN" sz="1800" dirty="0">
                <a:solidFill>
                  <a:srgbClr val="5430AA"/>
                </a:solidFill>
                <a:latin typeface="Cambria" panose="02040503050406030204" pitchFamily="18" charset="0"/>
                <a:ea typeface="Cambria" panose="02040503050406030204" pitchFamily="18" charset="0"/>
              </a:rPr>
              <a:t>wide range </a:t>
            </a:r>
            <a:r>
              <a:rPr lang="en-IN" sz="1800" dirty="0">
                <a:solidFill>
                  <a:srgbClr val="212121"/>
                </a:solidFill>
                <a:latin typeface="Cambria" panose="02040503050406030204" pitchFamily="18" charset="0"/>
                <a:ea typeface="Cambria" panose="02040503050406030204" pitchFamily="18" charset="0"/>
              </a:rPr>
              <a:t>of </a:t>
            </a:r>
            <a:r>
              <a:rPr lang="en-IN" sz="1800" dirty="0">
                <a:solidFill>
                  <a:srgbClr val="5430AA"/>
                </a:solidFill>
                <a:latin typeface="Cambria" panose="02040503050406030204" pitchFamily="18" charset="0"/>
                <a:ea typeface="Cambria" panose="02040503050406030204" pitchFamily="18" charset="0"/>
              </a:rPr>
              <a:t>frequencies</a:t>
            </a:r>
          </a:p>
          <a:p>
            <a:pPr lvl="1"/>
            <a:r>
              <a:rPr lang="en-IN" sz="1800" dirty="0">
                <a:solidFill>
                  <a:srgbClr val="212121"/>
                </a:solidFill>
                <a:latin typeface="Cambria" panose="02040503050406030204" pitchFamily="18" charset="0"/>
                <a:ea typeface="Cambria" panose="02040503050406030204" pitchFamily="18" charset="0"/>
              </a:rPr>
              <a:t>Power density is very </a:t>
            </a:r>
            <a:r>
              <a:rPr lang="en-IN" sz="1800" dirty="0">
                <a:solidFill>
                  <a:srgbClr val="5430AA"/>
                </a:solidFill>
                <a:latin typeface="Cambria" panose="02040503050406030204" pitchFamily="18" charset="0"/>
                <a:ea typeface="Cambria" panose="02040503050406030204" pitchFamily="18" charset="0"/>
              </a:rPr>
              <a:t>low</a:t>
            </a:r>
          </a:p>
          <a:p>
            <a:pPr lvl="1"/>
            <a:r>
              <a:rPr lang="en-IN" sz="1800" dirty="0">
                <a:solidFill>
                  <a:srgbClr val="5430AA"/>
                </a:solidFill>
                <a:latin typeface="Cambria" panose="02040503050406030204" pitchFamily="18" charset="0"/>
                <a:ea typeface="Cambria" panose="02040503050406030204" pitchFamily="18" charset="0"/>
              </a:rPr>
              <a:t>Energy</a:t>
            </a:r>
            <a:r>
              <a:rPr lang="en-IN" sz="1800" dirty="0">
                <a:solidFill>
                  <a:srgbClr val="212121"/>
                </a:solidFill>
                <a:latin typeface="Cambria" panose="02040503050406030204" pitchFamily="18" charset="0"/>
                <a:ea typeface="Cambria" panose="02040503050406030204" pitchFamily="18" charset="0"/>
              </a:rPr>
              <a:t> is wide spread</a:t>
            </a:r>
          </a:p>
          <a:p>
            <a:pPr lvl="1"/>
            <a:r>
              <a:rPr lang="en-IN" sz="1800" dirty="0">
                <a:solidFill>
                  <a:srgbClr val="212121"/>
                </a:solidFill>
                <a:latin typeface="Cambria" panose="02040503050406030204" pitchFamily="18" charset="0"/>
                <a:ea typeface="Cambria" panose="02040503050406030204" pitchFamily="18" charset="0"/>
              </a:rPr>
              <a:t>Highly </a:t>
            </a:r>
            <a:r>
              <a:rPr lang="en-IN" sz="1800" dirty="0">
                <a:solidFill>
                  <a:srgbClr val="5430AA"/>
                </a:solidFill>
                <a:latin typeface="Cambria" panose="02040503050406030204" pitchFamily="18" charset="0"/>
                <a:ea typeface="Cambria" panose="02040503050406030204" pitchFamily="18" charset="0"/>
              </a:rPr>
              <a:t>resistant</a:t>
            </a:r>
            <a:r>
              <a:rPr lang="en-IN" sz="1800" dirty="0">
                <a:solidFill>
                  <a:srgbClr val="212121"/>
                </a:solidFill>
                <a:latin typeface="Cambria" panose="02040503050406030204" pitchFamily="18" charset="0"/>
                <a:ea typeface="Cambria" panose="02040503050406030204" pitchFamily="18" charset="0"/>
              </a:rPr>
              <a:t> to interference or jamming</a:t>
            </a:r>
            <a:endParaRPr lang="en-US" sz="1800" dirty="0">
              <a:solidFill>
                <a:srgbClr val="212121"/>
              </a:solidFill>
              <a:latin typeface="Cambria" panose="02040503050406030204" pitchFamily="18" charset="0"/>
              <a:ea typeface="Cambria" panose="02040503050406030204" pitchFamily="18" charset="0"/>
            </a:endParaRPr>
          </a:p>
        </p:txBody>
      </p:sp>
      <p:pic>
        <p:nvPicPr>
          <p:cNvPr id="11" name="Picture 2" descr="narrow-and-spread-signals | Ham Radio School.com">
            <a:extLst>
              <a:ext uri="{FF2B5EF4-FFF2-40B4-BE49-F238E27FC236}">
                <a16:creationId xmlns:a16="http://schemas.microsoft.com/office/drawing/2014/main" xmlns="" id="{5F0A415D-30AE-5CE0-F576-1B599BDABD53}"/>
              </a:ext>
            </a:extLst>
          </p:cNvPr>
          <p:cNvPicPr>
            <a:picLocks noChangeAspect="1" noChangeArrowheads="1"/>
          </p:cNvPicPr>
          <p:nvPr/>
        </p:nvPicPr>
        <p:blipFill>
          <a:blip r:embed="rId6">
            <a:extLst>
              <a:ext uri="{28A0092B-C50C-407E-A947-70E740481C1C}">
                <a14:useLocalDpi xmlns:a14="http://schemas.microsoft.com/office/drawing/2010/main" xmlns="" val="0"/>
              </a:ext>
            </a:extLst>
          </a:blip>
          <a:srcRect/>
          <a:stretch>
            <a:fillRect/>
          </a:stretch>
        </p:blipFill>
        <p:spPr bwMode="auto">
          <a:xfrm>
            <a:off x="5733213" y="1002285"/>
            <a:ext cx="3016002" cy="3138905"/>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134617892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039" y="4751"/>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pic>
        <p:nvPicPr>
          <p:cNvPr id="68" name="Google Shape;68;p15"/>
          <p:cNvPicPr preferRelativeResize="0"/>
          <p:nvPr/>
        </p:nvPicPr>
        <p:blipFill>
          <a:blip r:embed="rId5">
            <a:alphaModFix/>
          </a:blip>
          <a:stretch>
            <a:fillRect/>
          </a:stretch>
        </p:blipFill>
        <p:spPr>
          <a:xfrm>
            <a:off x="7363439" y="148589"/>
            <a:ext cx="1495425" cy="371475"/>
          </a:xfrm>
          <a:prstGeom prst="rect">
            <a:avLst/>
          </a:prstGeom>
          <a:noFill/>
          <a:ln>
            <a:noFill/>
          </a:ln>
        </p:spPr>
      </p:pic>
      <p:sp>
        <p:nvSpPr>
          <p:cNvPr id="69" name="Google Shape;69;p15"/>
          <p:cNvSpPr txBox="1"/>
          <p:nvPr/>
        </p:nvSpPr>
        <p:spPr>
          <a:xfrm>
            <a:off x="184936" y="95413"/>
            <a:ext cx="7200000" cy="538579"/>
          </a:xfrm>
          <a:prstGeom prst="rect">
            <a:avLst/>
          </a:prstGeom>
          <a:noFill/>
          <a:ln>
            <a:noFill/>
          </a:ln>
        </p:spPr>
        <p:txBody>
          <a:bodyPr spcFirstLastPara="1" wrap="square" lIns="91425" tIns="91425" rIns="91425" bIns="91425" anchor="t" anchorCtr="0">
            <a:spAutoFit/>
          </a:bodyPr>
          <a:lstStyle/>
          <a:p>
            <a:pPr lvl="0"/>
            <a:r>
              <a:rPr lang="en-US" sz="2300" dirty="0">
                <a:solidFill>
                  <a:srgbClr val="00A4B6"/>
                </a:solidFill>
                <a:latin typeface="Cambria" panose="02040503050406030204" pitchFamily="18" charset="0"/>
                <a:ea typeface="Cambria" panose="02040503050406030204" pitchFamily="18" charset="0"/>
                <a:cs typeface="Proxima Nova"/>
                <a:sym typeface="Proxima Nova"/>
              </a:rPr>
              <a:t>Concept of Spread Spectrum</a:t>
            </a:r>
          </a:p>
        </p:txBody>
      </p:sp>
      <p:sp>
        <p:nvSpPr>
          <p:cNvPr id="48" name="Rectangle 47">
            <a:extLst>
              <a:ext uri="{FF2B5EF4-FFF2-40B4-BE49-F238E27FC236}">
                <a16:creationId xmlns:a16="http://schemas.microsoft.com/office/drawing/2014/main" xmlns="" id="{F3798A86-2B15-EB61-C048-6A48E5B0F68E}"/>
              </a:ext>
            </a:extLst>
          </p:cNvPr>
          <p:cNvSpPr/>
          <p:nvPr/>
        </p:nvSpPr>
        <p:spPr>
          <a:xfrm>
            <a:off x="648007" y="996874"/>
            <a:ext cx="960375" cy="740229"/>
          </a:xfrm>
          <a:prstGeom prst="rect">
            <a:avLst/>
          </a:prstGeom>
          <a:solidFill>
            <a:sysClr val="window" lastClr="FFFFFF">
              <a:lumMod val="85000"/>
            </a:sysClr>
          </a:solidFill>
          <a:ln w="12700" cap="flat" cmpd="sng" algn="ctr">
            <a:solidFill>
              <a:srgbClr val="909090">
                <a:shade val="50000"/>
              </a:srgbClr>
            </a:solidFill>
            <a:prstDash val="solid"/>
            <a:miter lim="800000"/>
          </a:ln>
          <a:effectLst/>
        </p:spPr>
        <p:txBody>
          <a:bodyPr rtlCol="0" anchor="ctr"/>
          <a:lstStyle/>
          <a:p>
            <a:pPr algn="ctr" defTabSz="914378">
              <a:buClrTx/>
            </a:pPr>
            <a:r>
              <a:rPr lang="en-US" sz="1600" kern="1200" dirty="0">
                <a:solidFill>
                  <a:srgbClr val="212121"/>
                </a:solidFill>
                <a:latin typeface="Cambria" panose="02040503050406030204" pitchFamily="18" charset="0"/>
                <a:ea typeface="Cambria" panose="02040503050406030204" pitchFamily="18" charset="0"/>
                <a:cs typeface="+mn-cs"/>
              </a:rPr>
              <a:t>Channel Encoder</a:t>
            </a:r>
            <a:endParaRPr lang="en-IN" sz="1600" kern="1200" dirty="0">
              <a:solidFill>
                <a:srgbClr val="212121"/>
              </a:solidFill>
              <a:latin typeface="Cambria" panose="02040503050406030204" pitchFamily="18" charset="0"/>
              <a:ea typeface="Cambria" panose="02040503050406030204" pitchFamily="18" charset="0"/>
              <a:cs typeface="+mn-cs"/>
            </a:endParaRPr>
          </a:p>
        </p:txBody>
      </p:sp>
      <p:sp>
        <p:nvSpPr>
          <p:cNvPr id="49" name="Rectangle 48">
            <a:extLst>
              <a:ext uri="{FF2B5EF4-FFF2-40B4-BE49-F238E27FC236}">
                <a16:creationId xmlns:a16="http://schemas.microsoft.com/office/drawing/2014/main" xmlns="" id="{28621D33-8749-68B0-25DB-56233620B93C}"/>
              </a:ext>
            </a:extLst>
          </p:cNvPr>
          <p:cNvSpPr/>
          <p:nvPr/>
        </p:nvSpPr>
        <p:spPr>
          <a:xfrm>
            <a:off x="7345978" y="1001865"/>
            <a:ext cx="929166" cy="733274"/>
          </a:xfrm>
          <a:prstGeom prst="rect">
            <a:avLst/>
          </a:prstGeom>
          <a:solidFill>
            <a:sysClr val="window" lastClr="FFFFFF">
              <a:lumMod val="85000"/>
            </a:sysClr>
          </a:solidFill>
          <a:ln w="12700" cap="flat" cmpd="sng" algn="ctr">
            <a:solidFill>
              <a:srgbClr val="909090">
                <a:shade val="50000"/>
              </a:srgbClr>
            </a:solidFill>
            <a:prstDash val="solid"/>
            <a:miter lim="800000"/>
          </a:ln>
          <a:effectLst/>
        </p:spPr>
        <p:txBody>
          <a:bodyPr rtlCol="0" anchor="ctr"/>
          <a:lstStyle/>
          <a:p>
            <a:pPr algn="ctr" defTabSz="914378">
              <a:buClrTx/>
            </a:pPr>
            <a:r>
              <a:rPr lang="en-US" sz="1600" kern="1200" dirty="0">
                <a:solidFill>
                  <a:srgbClr val="212121"/>
                </a:solidFill>
                <a:latin typeface="Cambria" panose="02040503050406030204" pitchFamily="18" charset="0"/>
                <a:ea typeface="Cambria" panose="02040503050406030204" pitchFamily="18" charset="0"/>
                <a:cs typeface="+mn-cs"/>
              </a:rPr>
              <a:t>Channel Decoder</a:t>
            </a:r>
            <a:endParaRPr lang="en-IN" sz="1600" kern="1200" dirty="0">
              <a:solidFill>
                <a:srgbClr val="212121"/>
              </a:solidFill>
              <a:latin typeface="Cambria" panose="02040503050406030204" pitchFamily="18" charset="0"/>
              <a:ea typeface="Cambria" panose="02040503050406030204" pitchFamily="18" charset="0"/>
              <a:cs typeface="+mn-cs"/>
            </a:endParaRPr>
          </a:p>
        </p:txBody>
      </p:sp>
      <p:sp>
        <p:nvSpPr>
          <p:cNvPr id="50" name="Rectangle 49">
            <a:extLst>
              <a:ext uri="{FF2B5EF4-FFF2-40B4-BE49-F238E27FC236}">
                <a16:creationId xmlns:a16="http://schemas.microsoft.com/office/drawing/2014/main" xmlns="" id="{6482500D-1AB7-60C3-7B87-B424C23780EB}"/>
              </a:ext>
            </a:extLst>
          </p:cNvPr>
          <p:cNvSpPr/>
          <p:nvPr/>
        </p:nvSpPr>
        <p:spPr>
          <a:xfrm>
            <a:off x="2059143" y="996872"/>
            <a:ext cx="1215568" cy="740229"/>
          </a:xfrm>
          <a:prstGeom prst="rect">
            <a:avLst/>
          </a:prstGeom>
          <a:solidFill>
            <a:srgbClr val="CC99FF">
              <a:alpha val="59000"/>
            </a:srgbClr>
          </a:solidFill>
          <a:ln w="12700" cap="flat" cmpd="sng" algn="ctr">
            <a:solidFill>
              <a:srgbClr val="909090">
                <a:shade val="50000"/>
              </a:srgbClr>
            </a:solidFill>
            <a:prstDash val="solid"/>
            <a:miter lim="800000"/>
          </a:ln>
          <a:effectLst/>
        </p:spPr>
        <p:txBody>
          <a:bodyPr rtlCol="0" anchor="ctr"/>
          <a:lstStyle/>
          <a:p>
            <a:pPr algn="ctr" defTabSz="914378">
              <a:buClrTx/>
            </a:pPr>
            <a:r>
              <a:rPr lang="en-US" sz="1600" kern="1200" dirty="0">
                <a:solidFill>
                  <a:srgbClr val="212121"/>
                </a:solidFill>
                <a:latin typeface="Cambria" panose="02040503050406030204" pitchFamily="18" charset="0"/>
                <a:ea typeface="Cambria" panose="02040503050406030204" pitchFamily="18" charset="0"/>
                <a:cs typeface="+mn-cs"/>
              </a:rPr>
              <a:t>Modulator</a:t>
            </a:r>
            <a:endParaRPr lang="en-IN" sz="1600" kern="1200" dirty="0">
              <a:solidFill>
                <a:srgbClr val="212121"/>
              </a:solidFill>
              <a:latin typeface="Cambria" panose="02040503050406030204" pitchFamily="18" charset="0"/>
              <a:ea typeface="Cambria" panose="02040503050406030204" pitchFamily="18" charset="0"/>
              <a:cs typeface="+mn-cs"/>
            </a:endParaRPr>
          </a:p>
        </p:txBody>
      </p:sp>
      <p:sp>
        <p:nvSpPr>
          <p:cNvPr id="51" name="Rectangle 50">
            <a:extLst>
              <a:ext uri="{FF2B5EF4-FFF2-40B4-BE49-F238E27FC236}">
                <a16:creationId xmlns:a16="http://schemas.microsoft.com/office/drawing/2014/main" xmlns="" id="{046A1934-A8E1-52E5-CC7C-626EDE9DD196}"/>
              </a:ext>
            </a:extLst>
          </p:cNvPr>
          <p:cNvSpPr/>
          <p:nvPr/>
        </p:nvSpPr>
        <p:spPr>
          <a:xfrm>
            <a:off x="5190602" y="1000589"/>
            <a:ext cx="1372861" cy="740229"/>
          </a:xfrm>
          <a:prstGeom prst="rect">
            <a:avLst/>
          </a:prstGeom>
          <a:solidFill>
            <a:srgbClr val="CC99FF">
              <a:alpha val="59000"/>
            </a:srgbClr>
          </a:solidFill>
          <a:ln w="12700" cap="flat" cmpd="sng" algn="ctr">
            <a:solidFill>
              <a:srgbClr val="909090">
                <a:shade val="50000"/>
              </a:srgbClr>
            </a:solidFill>
            <a:prstDash val="solid"/>
            <a:miter lim="800000"/>
          </a:ln>
          <a:effectLst/>
        </p:spPr>
        <p:txBody>
          <a:bodyPr rtlCol="0" anchor="ctr"/>
          <a:lstStyle/>
          <a:p>
            <a:pPr algn="ctr" defTabSz="914378">
              <a:buClrTx/>
            </a:pPr>
            <a:r>
              <a:rPr lang="en-US" sz="1600" kern="1200" dirty="0">
                <a:solidFill>
                  <a:srgbClr val="212121"/>
                </a:solidFill>
                <a:latin typeface="Cambria" panose="02040503050406030204" pitchFamily="18" charset="0"/>
                <a:ea typeface="Cambria" panose="02040503050406030204" pitchFamily="18" charset="0"/>
                <a:cs typeface="+mn-cs"/>
              </a:rPr>
              <a:t>Demodulator</a:t>
            </a:r>
            <a:endParaRPr lang="en-IN" sz="1600" kern="1200" dirty="0">
              <a:solidFill>
                <a:srgbClr val="212121"/>
              </a:solidFill>
              <a:latin typeface="Cambria" panose="02040503050406030204" pitchFamily="18" charset="0"/>
              <a:ea typeface="Cambria" panose="02040503050406030204" pitchFamily="18" charset="0"/>
              <a:cs typeface="+mn-cs"/>
            </a:endParaRPr>
          </a:p>
        </p:txBody>
      </p:sp>
      <p:sp>
        <p:nvSpPr>
          <p:cNvPr id="52" name="Rectangle 51">
            <a:extLst>
              <a:ext uri="{FF2B5EF4-FFF2-40B4-BE49-F238E27FC236}">
                <a16:creationId xmlns:a16="http://schemas.microsoft.com/office/drawing/2014/main" xmlns="" id="{F7CE3BE9-79B5-3EBF-004A-F06B3CC69C21}"/>
              </a:ext>
            </a:extLst>
          </p:cNvPr>
          <p:cNvSpPr/>
          <p:nvPr/>
        </p:nvSpPr>
        <p:spPr>
          <a:xfrm>
            <a:off x="3672434" y="999806"/>
            <a:ext cx="932937" cy="740229"/>
          </a:xfrm>
          <a:prstGeom prst="rect">
            <a:avLst/>
          </a:prstGeom>
          <a:solidFill>
            <a:srgbClr val="8BC145">
              <a:lumMod val="40000"/>
              <a:lumOff val="60000"/>
            </a:srgbClr>
          </a:solidFill>
          <a:ln w="12700" cap="flat" cmpd="sng" algn="ctr">
            <a:solidFill>
              <a:srgbClr val="909090">
                <a:shade val="50000"/>
              </a:srgbClr>
            </a:solidFill>
            <a:prstDash val="solid"/>
            <a:miter lim="800000"/>
          </a:ln>
          <a:effectLst/>
        </p:spPr>
        <p:txBody>
          <a:bodyPr rtlCol="0" anchor="ctr"/>
          <a:lstStyle/>
          <a:p>
            <a:pPr algn="ctr" defTabSz="914378">
              <a:buClrTx/>
            </a:pPr>
            <a:r>
              <a:rPr lang="en-US" sz="1600" kern="1200" dirty="0">
                <a:solidFill>
                  <a:srgbClr val="212121"/>
                </a:solidFill>
                <a:latin typeface="Cambria" panose="02040503050406030204" pitchFamily="18" charset="0"/>
                <a:ea typeface="Cambria" panose="02040503050406030204" pitchFamily="18" charset="0"/>
                <a:cs typeface="+mn-cs"/>
              </a:rPr>
              <a:t>Channel</a:t>
            </a:r>
            <a:endParaRPr lang="en-IN" sz="1600" kern="1200" dirty="0">
              <a:solidFill>
                <a:srgbClr val="212121"/>
              </a:solidFill>
              <a:latin typeface="Cambria" panose="02040503050406030204" pitchFamily="18" charset="0"/>
              <a:ea typeface="Cambria" panose="02040503050406030204" pitchFamily="18" charset="0"/>
              <a:cs typeface="+mn-cs"/>
            </a:endParaRPr>
          </a:p>
        </p:txBody>
      </p:sp>
      <p:sp>
        <p:nvSpPr>
          <p:cNvPr id="53" name="Rectangle 52">
            <a:extLst>
              <a:ext uri="{FF2B5EF4-FFF2-40B4-BE49-F238E27FC236}">
                <a16:creationId xmlns:a16="http://schemas.microsoft.com/office/drawing/2014/main" xmlns="" id="{DE281950-660E-B6C8-0E8D-9464A028FC0F}"/>
              </a:ext>
            </a:extLst>
          </p:cNvPr>
          <p:cNvSpPr/>
          <p:nvPr/>
        </p:nvSpPr>
        <p:spPr>
          <a:xfrm>
            <a:off x="1965130" y="2806867"/>
            <a:ext cx="1403594" cy="740229"/>
          </a:xfrm>
          <a:prstGeom prst="rect">
            <a:avLst/>
          </a:prstGeom>
          <a:solidFill>
            <a:srgbClr val="00BBD3">
              <a:lumMod val="20000"/>
              <a:lumOff val="80000"/>
            </a:srgbClr>
          </a:solidFill>
          <a:ln w="12700" cap="flat" cmpd="sng" algn="ctr">
            <a:solidFill>
              <a:srgbClr val="909090">
                <a:shade val="50000"/>
              </a:srgbClr>
            </a:solidFill>
            <a:prstDash val="solid"/>
            <a:miter lim="800000"/>
          </a:ln>
          <a:effectLst/>
        </p:spPr>
        <p:txBody>
          <a:bodyPr rtlCol="0" anchor="ctr"/>
          <a:lstStyle/>
          <a:p>
            <a:pPr algn="ctr" defTabSz="914378">
              <a:buClrTx/>
            </a:pPr>
            <a:r>
              <a:rPr lang="en-US" sz="1600" kern="1200" dirty="0">
                <a:solidFill>
                  <a:srgbClr val="212121"/>
                </a:solidFill>
                <a:latin typeface="Cambria" panose="02040503050406030204" pitchFamily="18" charset="0"/>
                <a:ea typeface="Cambria" panose="02040503050406030204" pitchFamily="18" charset="0"/>
                <a:cs typeface="+mn-cs"/>
              </a:rPr>
              <a:t>Pseudo-noise generator</a:t>
            </a:r>
            <a:endParaRPr lang="en-IN" sz="1600" kern="1200" dirty="0">
              <a:solidFill>
                <a:srgbClr val="212121"/>
              </a:solidFill>
              <a:latin typeface="Cambria" panose="02040503050406030204" pitchFamily="18" charset="0"/>
              <a:ea typeface="Cambria" panose="02040503050406030204" pitchFamily="18" charset="0"/>
              <a:cs typeface="+mn-cs"/>
            </a:endParaRPr>
          </a:p>
        </p:txBody>
      </p:sp>
      <p:sp>
        <p:nvSpPr>
          <p:cNvPr id="54" name="Rectangle 53">
            <a:extLst>
              <a:ext uri="{FF2B5EF4-FFF2-40B4-BE49-F238E27FC236}">
                <a16:creationId xmlns:a16="http://schemas.microsoft.com/office/drawing/2014/main" xmlns="" id="{C5CEBD06-01A8-6DCB-8014-E4CD3F15CAAF}"/>
              </a:ext>
            </a:extLst>
          </p:cNvPr>
          <p:cNvSpPr/>
          <p:nvPr/>
        </p:nvSpPr>
        <p:spPr>
          <a:xfrm>
            <a:off x="5136414" y="2806867"/>
            <a:ext cx="1481236" cy="740229"/>
          </a:xfrm>
          <a:prstGeom prst="rect">
            <a:avLst/>
          </a:prstGeom>
          <a:solidFill>
            <a:srgbClr val="00BBD3">
              <a:lumMod val="20000"/>
              <a:lumOff val="80000"/>
            </a:srgbClr>
          </a:solidFill>
          <a:ln w="12700" cap="flat" cmpd="sng" algn="ctr">
            <a:solidFill>
              <a:srgbClr val="909090">
                <a:shade val="50000"/>
              </a:srgbClr>
            </a:solidFill>
            <a:prstDash val="solid"/>
            <a:miter lim="800000"/>
          </a:ln>
          <a:effectLst/>
        </p:spPr>
        <p:txBody>
          <a:bodyPr rtlCol="0" anchor="ctr"/>
          <a:lstStyle/>
          <a:p>
            <a:pPr algn="ctr" defTabSz="914378">
              <a:buClrTx/>
            </a:pPr>
            <a:r>
              <a:rPr lang="en-US" sz="1600" kern="1200" dirty="0">
                <a:solidFill>
                  <a:srgbClr val="212121"/>
                </a:solidFill>
                <a:latin typeface="Cambria" panose="02040503050406030204" pitchFamily="18" charset="0"/>
                <a:ea typeface="Cambria" panose="02040503050406030204" pitchFamily="18" charset="0"/>
                <a:cs typeface="+mn-cs"/>
              </a:rPr>
              <a:t>Pseudo-noise generator</a:t>
            </a:r>
            <a:endParaRPr lang="en-IN" sz="1600" kern="1200" dirty="0">
              <a:solidFill>
                <a:srgbClr val="212121"/>
              </a:solidFill>
              <a:latin typeface="Cambria" panose="02040503050406030204" pitchFamily="18" charset="0"/>
              <a:ea typeface="Cambria" panose="02040503050406030204" pitchFamily="18" charset="0"/>
              <a:cs typeface="+mn-cs"/>
            </a:endParaRPr>
          </a:p>
        </p:txBody>
      </p:sp>
      <p:cxnSp>
        <p:nvCxnSpPr>
          <p:cNvPr id="55" name="Straight Arrow Connector 54">
            <a:extLst>
              <a:ext uri="{FF2B5EF4-FFF2-40B4-BE49-F238E27FC236}">
                <a16:creationId xmlns:a16="http://schemas.microsoft.com/office/drawing/2014/main" xmlns="" id="{364252D9-DC85-75D9-C669-AFCB54F90BF9}"/>
              </a:ext>
            </a:extLst>
          </p:cNvPr>
          <p:cNvCxnSpPr>
            <a:cxnSpLocks/>
            <a:endCxn id="48" idx="1"/>
          </p:cNvCxnSpPr>
          <p:nvPr/>
        </p:nvCxnSpPr>
        <p:spPr>
          <a:xfrm>
            <a:off x="119146" y="1366988"/>
            <a:ext cx="528861" cy="0"/>
          </a:xfrm>
          <a:prstGeom prst="straightConnector1">
            <a:avLst/>
          </a:prstGeom>
          <a:noFill/>
          <a:ln w="12700" cap="flat" cmpd="sng" algn="ctr">
            <a:solidFill>
              <a:srgbClr val="212121"/>
            </a:solidFill>
            <a:prstDash val="solid"/>
            <a:miter lim="800000"/>
            <a:tailEnd type="triangle"/>
          </a:ln>
          <a:effectLst/>
        </p:spPr>
      </p:cxnSp>
      <p:cxnSp>
        <p:nvCxnSpPr>
          <p:cNvPr id="56" name="Straight Arrow Connector 55">
            <a:extLst>
              <a:ext uri="{FF2B5EF4-FFF2-40B4-BE49-F238E27FC236}">
                <a16:creationId xmlns:a16="http://schemas.microsoft.com/office/drawing/2014/main" xmlns="" id="{4CF2348D-D2EC-5AEC-3139-2FFD38DBA712}"/>
              </a:ext>
            </a:extLst>
          </p:cNvPr>
          <p:cNvCxnSpPr>
            <a:cxnSpLocks/>
            <a:stCxn id="48" idx="3"/>
            <a:endCxn id="50" idx="1"/>
          </p:cNvCxnSpPr>
          <p:nvPr/>
        </p:nvCxnSpPr>
        <p:spPr>
          <a:xfrm flipV="1">
            <a:off x="1608381" y="1366988"/>
            <a:ext cx="450762" cy="1"/>
          </a:xfrm>
          <a:prstGeom prst="straightConnector1">
            <a:avLst/>
          </a:prstGeom>
          <a:noFill/>
          <a:ln w="12700" cap="flat" cmpd="sng" algn="ctr">
            <a:solidFill>
              <a:srgbClr val="212121"/>
            </a:solidFill>
            <a:prstDash val="solid"/>
            <a:miter lim="800000"/>
            <a:tailEnd type="triangle"/>
          </a:ln>
          <a:effectLst/>
        </p:spPr>
      </p:cxnSp>
      <p:cxnSp>
        <p:nvCxnSpPr>
          <p:cNvPr id="57" name="Straight Arrow Connector 56">
            <a:extLst>
              <a:ext uri="{FF2B5EF4-FFF2-40B4-BE49-F238E27FC236}">
                <a16:creationId xmlns:a16="http://schemas.microsoft.com/office/drawing/2014/main" xmlns="" id="{0CFB4999-27E8-485D-D6A5-603B3C2B72CE}"/>
              </a:ext>
            </a:extLst>
          </p:cNvPr>
          <p:cNvCxnSpPr>
            <a:cxnSpLocks/>
            <a:stCxn id="50" idx="3"/>
            <a:endCxn id="52" idx="1"/>
          </p:cNvCxnSpPr>
          <p:nvPr/>
        </p:nvCxnSpPr>
        <p:spPr>
          <a:xfrm>
            <a:off x="3274711" y="1366987"/>
            <a:ext cx="397722" cy="2934"/>
          </a:xfrm>
          <a:prstGeom prst="straightConnector1">
            <a:avLst/>
          </a:prstGeom>
          <a:noFill/>
          <a:ln w="12700" cap="flat" cmpd="sng" algn="ctr">
            <a:solidFill>
              <a:srgbClr val="212121"/>
            </a:solidFill>
            <a:prstDash val="solid"/>
            <a:miter lim="800000"/>
            <a:tailEnd type="triangle"/>
          </a:ln>
          <a:effectLst/>
        </p:spPr>
      </p:cxnSp>
      <p:cxnSp>
        <p:nvCxnSpPr>
          <p:cNvPr id="58" name="Straight Arrow Connector 57">
            <a:extLst>
              <a:ext uri="{FF2B5EF4-FFF2-40B4-BE49-F238E27FC236}">
                <a16:creationId xmlns:a16="http://schemas.microsoft.com/office/drawing/2014/main" xmlns="" id="{42119B55-DE09-465E-CD09-BD6E026B6099}"/>
              </a:ext>
            </a:extLst>
          </p:cNvPr>
          <p:cNvCxnSpPr>
            <a:cxnSpLocks/>
            <a:stCxn id="52" idx="3"/>
            <a:endCxn id="51" idx="1"/>
          </p:cNvCxnSpPr>
          <p:nvPr/>
        </p:nvCxnSpPr>
        <p:spPr>
          <a:xfrm>
            <a:off x="4605371" y="1369922"/>
            <a:ext cx="585231" cy="783"/>
          </a:xfrm>
          <a:prstGeom prst="straightConnector1">
            <a:avLst/>
          </a:prstGeom>
          <a:noFill/>
          <a:ln w="12700" cap="flat" cmpd="sng" algn="ctr">
            <a:solidFill>
              <a:srgbClr val="212121"/>
            </a:solidFill>
            <a:prstDash val="solid"/>
            <a:miter lim="800000"/>
            <a:tailEnd type="triangle"/>
          </a:ln>
          <a:effectLst/>
        </p:spPr>
      </p:cxnSp>
      <p:cxnSp>
        <p:nvCxnSpPr>
          <p:cNvPr id="59" name="Straight Arrow Connector 58">
            <a:extLst>
              <a:ext uri="{FF2B5EF4-FFF2-40B4-BE49-F238E27FC236}">
                <a16:creationId xmlns:a16="http://schemas.microsoft.com/office/drawing/2014/main" xmlns="" id="{10ACB873-395A-751B-12C6-8137C598B299}"/>
              </a:ext>
            </a:extLst>
          </p:cNvPr>
          <p:cNvCxnSpPr>
            <a:cxnSpLocks/>
            <a:stCxn id="51" idx="3"/>
            <a:endCxn id="49" idx="1"/>
          </p:cNvCxnSpPr>
          <p:nvPr/>
        </p:nvCxnSpPr>
        <p:spPr>
          <a:xfrm flipV="1">
            <a:off x="6563463" y="1368502"/>
            <a:ext cx="782516" cy="2203"/>
          </a:xfrm>
          <a:prstGeom prst="straightConnector1">
            <a:avLst/>
          </a:prstGeom>
          <a:noFill/>
          <a:ln w="12700" cap="flat" cmpd="sng" algn="ctr">
            <a:solidFill>
              <a:srgbClr val="212121"/>
            </a:solidFill>
            <a:prstDash val="solid"/>
            <a:miter lim="800000"/>
            <a:tailEnd type="triangle"/>
          </a:ln>
          <a:effectLst/>
        </p:spPr>
      </p:cxnSp>
      <p:cxnSp>
        <p:nvCxnSpPr>
          <p:cNvPr id="60" name="Straight Arrow Connector 59">
            <a:extLst>
              <a:ext uri="{FF2B5EF4-FFF2-40B4-BE49-F238E27FC236}">
                <a16:creationId xmlns:a16="http://schemas.microsoft.com/office/drawing/2014/main" xmlns="" id="{95CAD5E1-6FEA-ADF4-1104-0E8DE23E87E9}"/>
              </a:ext>
            </a:extLst>
          </p:cNvPr>
          <p:cNvCxnSpPr>
            <a:cxnSpLocks/>
            <a:stCxn id="49" idx="3"/>
          </p:cNvCxnSpPr>
          <p:nvPr/>
        </p:nvCxnSpPr>
        <p:spPr>
          <a:xfrm>
            <a:off x="8275145" y="1368501"/>
            <a:ext cx="564749" cy="0"/>
          </a:xfrm>
          <a:prstGeom prst="straightConnector1">
            <a:avLst/>
          </a:prstGeom>
          <a:noFill/>
          <a:ln w="12700" cap="flat" cmpd="sng" algn="ctr">
            <a:solidFill>
              <a:srgbClr val="212121"/>
            </a:solidFill>
            <a:prstDash val="solid"/>
            <a:miter lim="800000"/>
            <a:tailEnd type="triangle"/>
          </a:ln>
          <a:effectLst/>
        </p:spPr>
      </p:cxnSp>
      <p:cxnSp>
        <p:nvCxnSpPr>
          <p:cNvPr id="61" name="Straight Arrow Connector 60">
            <a:extLst>
              <a:ext uri="{FF2B5EF4-FFF2-40B4-BE49-F238E27FC236}">
                <a16:creationId xmlns:a16="http://schemas.microsoft.com/office/drawing/2014/main" xmlns="" id="{A242AAC8-99D9-03D7-CEDF-C9528BAA8122}"/>
              </a:ext>
            </a:extLst>
          </p:cNvPr>
          <p:cNvCxnSpPr>
            <a:cxnSpLocks/>
            <a:stCxn id="53" idx="0"/>
            <a:endCxn id="50" idx="2"/>
          </p:cNvCxnSpPr>
          <p:nvPr/>
        </p:nvCxnSpPr>
        <p:spPr>
          <a:xfrm flipV="1">
            <a:off x="2666927" y="1737102"/>
            <a:ext cx="0" cy="1069765"/>
          </a:xfrm>
          <a:prstGeom prst="straightConnector1">
            <a:avLst/>
          </a:prstGeom>
          <a:noFill/>
          <a:ln w="12700" cap="flat" cmpd="sng" algn="ctr">
            <a:solidFill>
              <a:srgbClr val="212121"/>
            </a:solidFill>
            <a:prstDash val="solid"/>
            <a:miter lim="800000"/>
            <a:tailEnd type="triangle"/>
          </a:ln>
          <a:effectLst/>
        </p:spPr>
      </p:cxnSp>
      <p:cxnSp>
        <p:nvCxnSpPr>
          <p:cNvPr id="62" name="Straight Arrow Connector 61">
            <a:extLst>
              <a:ext uri="{FF2B5EF4-FFF2-40B4-BE49-F238E27FC236}">
                <a16:creationId xmlns:a16="http://schemas.microsoft.com/office/drawing/2014/main" xmlns="" id="{BF402194-E2E1-AFA8-978A-0B94E1AF61AD}"/>
              </a:ext>
            </a:extLst>
          </p:cNvPr>
          <p:cNvCxnSpPr>
            <a:cxnSpLocks/>
            <a:stCxn id="54" idx="0"/>
            <a:endCxn id="51" idx="2"/>
          </p:cNvCxnSpPr>
          <p:nvPr/>
        </p:nvCxnSpPr>
        <p:spPr>
          <a:xfrm flipV="1">
            <a:off x="5877032" y="1740819"/>
            <a:ext cx="0" cy="1066048"/>
          </a:xfrm>
          <a:prstGeom prst="straightConnector1">
            <a:avLst/>
          </a:prstGeom>
          <a:noFill/>
          <a:ln w="12700" cap="flat" cmpd="sng" algn="ctr">
            <a:solidFill>
              <a:srgbClr val="212121"/>
            </a:solidFill>
            <a:prstDash val="solid"/>
            <a:miter lim="800000"/>
            <a:tailEnd type="triangle"/>
          </a:ln>
          <a:effectLst/>
        </p:spPr>
      </p:cxnSp>
      <p:sp>
        <p:nvSpPr>
          <p:cNvPr id="63" name="TextBox 62">
            <a:extLst>
              <a:ext uri="{FF2B5EF4-FFF2-40B4-BE49-F238E27FC236}">
                <a16:creationId xmlns:a16="http://schemas.microsoft.com/office/drawing/2014/main" xmlns="" id="{7A2664DA-4BD3-FE04-F346-C30D520C9184}"/>
              </a:ext>
            </a:extLst>
          </p:cNvPr>
          <p:cNvSpPr txBox="1"/>
          <p:nvPr/>
        </p:nvSpPr>
        <p:spPr>
          <a:xfrm>
            <a:off x="36293" y="686710"/>
            <a:ext cx="707245" cy="584775"/>
          </a:xfrm>
          <a:prstGeom prst="rect">
            <a:avLst/>
          </a:prstGeom>
          <a:noFill/>
        </p:spPr>
        <p:txBody>
          <a:bodyPr wrap="none" rtlCol="0">
            <a:spAutoFit/>
          </a:bodyPr>
          <a:lstStyle/>
          <a:p>
            <a:pPr>
              <a:buClrTx/>
              <a:buFontTx/>
              <a:buNone/>
            </a:pPr>
            <a:r>
              <a:rPr lang="en-US" sz="1600" kern="1200" dirty="0">
                <a:solidFill>
                  <a:srgbClr val="212121"/>
                </a:solidFill>
                <a:latin typeface="Cambria" panose="02040503050406030204" pitchFamily="18" charset="0"/>
                <a:ea typeface="Cambria" panose="02040503050406030204" pitchFamily="18" charset="0"/>
                <a:cs typeface="+mn-cs"/>
              </a:rPr>
              <a:t>Input </a:t>
            </a:r>
          </a:p>
          <a:p>
            <a:pPr>
              <a:buClrTx/>
              <a:buFontTx/>
              <a:buNone/>
            </a:pPr>
            <a:r>
              <a:rPr lang="en-US" sz="1600" kern="1200" dirty="0">
                <a:solidFill>
                  <a:srgbClr val="212121"/>
                </a:solidFill>
                <a:latin typeface="Cambria" panose="02040503050406030204" pitchFamily="18" charset="0"/>
                <a:ea typeface="Cambria" panose="02040503050406030204" pitchFamily="18" charset="0"/>
                <a:cs typeface="+mn-cs"/>
              </a:rPr>
              <a:t>Data</a:t>
            </a:r>
            <a:endParaRPr lang="en-IN" sz="1600" kern="1200" dirty="0">
              <a:solidFill>
                <a:srgbClr val="212121"/>
              </a:solidFill>
              <a:latin typeface="Cambria" panose="02040503050406030204" pitchFamily="18" charset="0"/>
              <a:ea typeface="Cambria" panose="02040503050406030204" pitchFamily="18" charset="0"/>
              <a:cs typeface="+mn-cs"/>
            </a:endParaRPr>
          </a:p>
        </p:txBody>
      </p:sp>
      <p:sp>
        <p:nvSpPr>
          <p:cNvPr id="64" name="TextBox 63">
            <a:extLst>
              <a:ext uri="{FF2B5EF4-FFF2-40B4-BE49-F238E27FC236}">
                <a16:creationId xmlns:a16="http://schemas.microsoft.com/office/drawing/2014/main" xmlns="" id="{BB628F86-D587-CFD6-B696-B4929C71E9CC}"/>
              </a:ext>
            </a:extLst>
          </p:cNvPr>
          <p:cNvSpPr txBox="1"/>
          <p:nvPr/>
        </p:nvSpPr>
        <p:spPr>
          <a:xfrm>
            <a:off x="8308933" y="782212"/>
            <a:ext cx="843501" cy="584775"/>
          </a:xfrm>
          <a:prstGeom prst="rect">
            <a:avLst/>
          </a:prstGeom>
          <a:noFill/>
        </p:spPr>
        <p:txBody>
          <a:bodyPr wrap="none" rtlCol="0">
            <a:spAutoFit/>
          </a:bodyPr>
          <a:lstStyle/>
          <a:p>
            <a:pPr>
              <a:buClrTx/>
              <a:buFontTx/>
              <a:buNone/>
            </a:pPr>
            <a:r>
              <a:rPr lang="en-US" sz="1600" kern="1200" dirty="0">
                <a:solidFill>
                  <a:srgbClr val="212121"/>
                </a:solidFill>
                <a:latin typeface="Cambria" panose="02040503050406030204" pitchFamily="18" charset="0"/>
                <a:ea typeface="Cambria" panose="02040503050406030204" pitchFamily="18" charset="0"/>
                <a:cs typeface="+mn-cs"/>
              </a:rPr>
              <a:t>Output </a:t>
            </a:r>
          </a:p>
          <a:p>
            <a:pPr>
              <a:buClrTx/>
              <a:buFontTx/>
              <a:buNone/>
            </a:pPr>
            <a:r>
              <a:rPr lang="en-US" sz="1600" kern="1200" dirty="0">
                <a:solidFill>
                  <a:srgbClr val="212121"/>
                </a:solidFill>
                <a:latin typeface="Cambria" panose="02040503050406030204" pitchFamily="18" charset="0"/>
                <a:ea typeface="Cambria" panose="02040503050406030204" pitchFamily="18" charset="0"/>
                <a:cs typeface="+mn-cs"/>
              </a:rPr>
              <a:t>Data</a:t>
            </a:r>
            <a:endParaRPr lang="en-IN" sz="1600" kern="1200" dirty="0">
              <a:solidFill>
                <a:srgbClr val="212121"/>
              </a:solidFill>
              <a:latin typeface="Cambria" panose="02040503050406030204" pitchFamily="18" charset="0"/>
              <a:ea typeface="Cambria" panose="02040503050406030204" pitchFamily="18" charset="0"/>
              <a:cs typeface="+mn-cs"/>
            </a:endParaRPr>
          </a:p>
        </p:txBody>
      </p:sp>
      <p:sp>
        <p:nvSpPr>
          <p:cNvPr id="65" name="TextBox 64">
            <a:extLst>
              <a:ext uri="{FF2B5EF4-FFF2-40B4-BE49-F238E27FC236}">
                <a16:creationId xmlns:a16="http://schemas.microsoft.com/office/drawing/2014/main" xmlns="" id="{0F512091-45F8-5135-F443-F925E4DC3771}"/>
              </a:ext>
            </a:extLst>
          </p:cNvPr>
          <p:cNvSpPr txBox="1"/>
          <p:nvPr/>
        </p:nvSpPr>
        <p:spPr>
          <a:xfrm>
            <a:off x="1608382" y="2084480"/>
            <a:ext cx="1114601" cy="584775"/>
          </a:xfrm>
          <a:prstGeom prst="rect">
            <a:avLst/>
          </a:prstGeom>
          <a:noFill/>
        </p:spPr>
        <p:txBody>
          <a:bodyPr wrap="none" rtlCol="0">
            <a:spAutoFit/>
          </a:bodyPr>
          <a:lstStyle/>
          <a:p>
            <a:pPr>
              <a:buClrTx/>
              <a:buFontTx/>
              <a:buNone/>
            </a:pPr>
            <a:r>
              <a:rPr lang="en-US" sz="1600" kern="1200" dirty="0">
                <a:solidFill>
                  <a:srgbClr val="212121"/>
                </a:solidFill>
                <a:latin typeface="Cambria" panose="02040503050406030204" pitchFamily="18" charset="0"/>
                <a:ea typeface="Cambria" panose="02040503050406030204" pitchFamily="18" charset="0"/>
                <a:cs typeface="+mn-cs"/>
              </a:rPr>
              <a:t>Spreading </a:t>
            </a:r>
          </a:p>
          <a:p>
            <a:pPr>
              <a:buClrTx/>
              <a:buFontTx/>
              <a:buNone/>
            </a:pPr>
            <a:r>
              <a:rPr lang="en-US" sz="1600" kern="1200" dirty="0">
                <a:solidFill>
                  <a:srgbClr val="212121"/>
                </a:solidFill>
                <a:latin typeface="Cambria" panose="02040503050406030204" pitchFamily="18" charset="0"/>
                <a:ea typeface="Cambria" panose="02040503050406030204" pitchFamily="18" charset="0"/>
                <a:cs typeface="+mn-cs"/>
              </a:rPr>
              <a:t>Code</a:t>
            </a:r>
            <a:endParaRPr lang="en-IN" sz="1600" kern="1200" dirty="0">
              <a:solidFill>
                <a:srgbClr val="212121"/>
              </a:solidFill>
              <a:latin typeface="Cambria" panose="02040503050406030204" pitchFamily="18" charset="0"/>
              <a:ea typeface="Cambria" panose="02040503050406030204" pitchFamily="18" charset="0"/>
              <a:cs typeface="+mn-cs"/>
            </a:endParaRPr>
          </a:p>
        </p:txBody>
      </p:sp>
      <p:sp>
        <p:nvSpPr>
          <p:cNvPr id="70" name="TextBox 69">
            <a:extLst>
              <a:ext uri="{FF2B5EF4-FFF2-40B4-BE49-F238E27FC236}">
                <a16:creationId xmlns:a16="http://schemas.microsoft.com/office/drawing/2014/main" xmlns="" id="{20D8D563-A4FE-F7E8-15C7-00850E58414F}"/>
              </a:ext>
            </a:extLst>
          </p:cNvPr>
          <p:cNvSpPr txBox="1"/>
          <p:nvPr/>
        </p:nvSpPr>
        <p:spPr>
          <a:xfrm>
            <a:off x="5885490" y="2115403"/>
            <a:ext cx="1114601" cy="584775"/>
          </a:xfrm>
          <a:prstGeom prst="rect">
            <a:avLst/>
          </a:prstGeom>
          <a:noFill/>
        </p:spPr>
        <p:txBody>
          <a:bodyPr wrap="none" rtlCol="0">
            <a:spAutoFit/>
          </a:bodyPr>
          <a:lstStyle/>
          <a:p>
            <a:pPr>
              <a:buClrTx/>
              <a:buFontTx/>
              <a:buNone/>
            </a:pPr>
            <a:r>
              <a:rPr lang="en-US" sz="1600" kern="1200" dirty="0">
                <a:solidFill>
                  <a:srgbClr val="212121"/>
                </a:solidFill>
                <a:latin typeface="Cambria" panose="02040503050406030204" pitchFamily="18" charset="0"/>
                <a:ea typeface="Cambria" panose="02040503050406030204" pitchFamily="18" charset="0"/>
                <a:cs typeface="+mn-cs"/>
              </a:rPr>
              <a:t>Spreading </a:t>
            </a:r>
          </a:p>
          <a:p>
            <a:pPr>
              <a:buClrTx/>
              <a:buFontTx/>
              <a:buNone/>
            </a:pPr>
            <a:r>
              <a:rPr lang="en-US" sz="1600" kern="1200" dirty="0">
                <a:solidFill>
                  <a:srgbClr val="212121"/>
                </a:solidFill>
                <a:latin typeface="Cambria" panose="02040503050406030204" pitchFamily="18" charset="0"/>
                <a:ea typeface="Cambria" panose="02040503050406030204" pitchFamily="18" charset="0"/>
                <a:cs typeface="+mn-cs"/>
              </a:rPr>
              <a:t>Code</a:t>
            </a:r>
            <a:endParaRPr lang="en-IN" sz="1600" kern="1200" dirty="0">
              <a:solidFill>
                <a:srgbClr val="212121"/>
              </a:solidFill>
              <a:latin typeface="Cambria" panose="02040503050406030204" pitchFamily="18" charset="0"/>
              <a:ea typeface="Cambria" panose="02040503050406030204" pitchFamily="18" charset="0"/>
              <a:cs typeface="+mn-cs"/>
            </a:endParaRPr>
          </a:p>
        </p:txBody>
      </p:sp>
      <p:sp>
        <p:nvSpPr>
          <p:cNvPr id="123" name="Content Placeholder 4">
            <a:extLst>
              <a:ext uri="{FF2B5EF4-FFF2-40B4-BE49-F238E27FC236}">
                <a16:creationId xmlns:a16="http://schemas.microsoft.com/office/drawing/2014/main" xmlns="" id="{521D2293-B050-612B-E59F-00C77F4EC08C}"/>
              </a:ext>
            </a:extLst>
          </p:cNvPr>
          <p:cNvSpPr txBox="1">
            <a:spLocks/>
          </p:cNvSpPr>
          <p:nvPr/>
        </p:nvSpPr>
        <p:spPr>
          <a:xfrm>
            <a:off x="36293" y="3684708"/>
            <a:ext cx="8837891" cy="1243772"/>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rgbClr val="5430AA"/>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5430AA"/>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5430AA"/>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5430AA"/>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5430AA"/>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65106" indent="-265106" defTabSz="914378"/>
            <a:r>
              <a:rPr lang="en-US" sz="1800" b="1" dirty="0">
                <a:solidFill>
                  <a:srgbClr val="5430AA"/>
                </a:solidFill>
                <a:latin typeface="Cambria" panose="02040503050406030204" pitchFamily="18" charset="0"/>
                <a:ea typeface="Cambria" panose="02040503050406030204" pitchFamily="18" charset="0"/>
              </a:rPr>
              <a:t>Applications </a:t>
            </a:r>
          </a:p>
          <a:p>
            <a:pPr marL="809605" lvl="1" indent="-352416" defTabSz="914378"/>
            <a:r>
              <a:rPr lang="en-US" sz="1800" dirty="0">
                <a:solidFill>
                  <a:srgbClr val="5430AA"/>
                </a:solidFill>
                <a:latin typeface="Cambria" panose="02040503050406030204" pitchFamily="18" charset="0"/>
                <a:ea typeface="Cambria" panose="02040503050406030204" pitchFamily="18" charset="0"/>
              </a:rPr>
              <a:t>Military</a:t>
            </a:r>
            <a:r>
              <a:rPr lang="en-US" sz="1800" dirty="0">
                <a:solidFill>
                  <a:srgbClr val="212121"/>
                </a:solidFill>
                <a:latin typeface="Cambria" panose="02040503050406030204" pitchFamily="18" charset="0"/>
                <a:ea typeface="Cambria" panose="02040503050406030204" pitchFamily="18" charset="0"/>
              </a:rPr>
              <a:t> communication</a:t>
            </a:r>
          </a:p>
          <a:p>
            <a:pPr marL="809605" lvl="1" indent="-352416" defTabSz="914378"/>
            <a:r>
              <a:rPr lang="en-IN" sz="1800" dirty="0">
                <a:solidFill>
                  <a:srgbClr val="212121"/>
                </a:solidFill>
                <a:latin typeface="Cambria" panose="02040503050406030204" pitchFamily="18" charset="0"/>
                <a:ea typeface="Cambria" panose="02040503050406030204" pitchFamily="18" charset="0"/>
              </a:rPr>
              <a:t>It can also be used for </a:t>
            </a:r>
            <a:r>
              <a:rPr lang="en-IN" sz="1800" dirty="0">
                <a:solidFill>
                  <a:srgbClr val="5430AA"/>
                </a:solidFill>
                <a:latin typeface="Cambria" panose="02040503050406030204" pitchFamily="18" charset="0"/>
                <a:ea typeface="Cambria" panose="02040503050406030204" pitchFamily="18" charset="0"/>
              </a:rPr>
              <a:t>hiding</a:t>
            </a:r>
            <a:r>
              <a:rPr lang="en-IN" sz="1800" dirty="0">
                <a:solidFill>
                  <a:srgbClr val="212121"/>
                </a:solidFill>
                <a:latin typeface="Cambria" panose="02040503050406030204" pitchFamily="18" charset="0"/>
                <a:ea typeface="Cambria" panose="02040503050406030204" pitchFamily="18" charset="0"/>
              </a:rPr>
              <a:t> and </a:t>
            </a:r>
            <a:r>
              <a:rPr lang="en-IN" sz="1800" dirty="0">
                <a:solidFill>
                  <a:srgbClr val="5430AA"/>
                </a:solidFill>
                <a:latin typeface="Cambria" panose="02040503050406030204" pitchFamily="18" charset="0"/>
                <a:ea typeface="Cambria" panose="02040503050406030204" pitchFamily="18" charset="0"/>
              </a:rPr>
              <a:t>encrypting</a:t>
            </a:r>
            <a:r>
              <a:rPr lang="en-IN" sz="1800" dirty="0">
                <a:solidFill>
                  <a:srgbClr val="212121"/>
                </a:solidFill>
                <a:latin typeface="Cambria" panose="02040503050406030204" pitchFamily="18" charset="0"/>
                <a:ea typeface="Cambria" panose="02040503050406030204" pitchFamily="18" charset="0"/>
              </a:rPr>
              <a:t> signals. Only a recipient who knows the </a:t>
            </a:r>
            <a:r>
              <a:rPr lang="en-IN" sz="1800" dirty="0">
                <a:solidFill>
                  <a:srgbClr val="5430AA"/>
                </a:solidFill>
                <a:latin typeface="Cambria" panose="02040503050406030204" pitchFamily="18" charset="0"/>
                <a:ea typeface="Cambria" panose="02040503050406030204" pitchFamily="18" charset="0"/>
              </a:rPr>
              <a:t>spreading code </a:t>
            </a:r>
            <a:r>
              <a:rPr lang="en-IN" sz="1800" dirty="0">
                <a:solidFill>
                  <a:srgbClr val="212121"/>
                </a:solidFill>
                <a:latin typeface="Cambria" panose="02040503050406030204" pitchFamily="18" charset="0"/>
                <a:ea typeface="Cambria" panose="02040503050406030204" pitchFamily="18" charset="0"/>
              </a:rPr>
              <a:t>can recover the encoded information.</a:t>
            </a:r>
          </a:p>
        </p:txBody>
      </p:sp>
    </p:spTree>
    <p:extLst>
      <p:ext uri="{BB962C8B-B14F-4D97-AF65-F5344CB8AC3E}">
        <p14:creationId xmlns:p14="http://schemas.microsoft.com/office/powerpoint/2010/main" xmlns="" val="129324944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039" y="4751"/>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pic>
        <p:nvPicPr>
          <p:cNvPr id="68" name="Google Shape;68;p15"/>
          <p:cNvPicPr preferRelativeResize="0"/>
          <p:nvPr/>
        </p:nvPicPr>
        <p:blipFill>
          <a:blip r:embed="rId5">
            <a:alphaModFix/>
          </a:blip>
          <a:stretch>
            <a:fillRect/>
          </a:stretch>
        </p:blipFill>
        <p:spPr>
          <a:xfrm>
            <a:off x="7363439" y="148589"/>
            <a:ext cx="1495425" cy="371475"/>
          </a:xfrm>
          <a:prstGeom prst="rect">
            <a:avLst/>
          </a:prstGeom>
          <a:noFill/>
          <a:ln>
            <a:noFill/>
          </a:ln>
        </p:spPr>
      </p:pic>
      <p:sp>
        <p:nvSpPr>
          <p:cNvPr id="69" name="Google Shape;69;p15"/>
          <p:cNvSpPr txBox="1"/>
          <p:nvPr/>
        </p:nvSpPr>
        <p:spPr>
          <a:xfrm>
            <a:off x="184936" y="95413"/>
            <a:ext cx="7200000" cy="538579"/>
          </a:xfrm>
          <a:prstGeom prst="rect">
            <a:avLst/>
          </a:prstGeom>
          <a:noFill/>
          <a:ln>
            <a:noFill/>
          </a:ln>
        </p:spPr>
        <p:txBody>
          <a:bodyPr spcFirstLastPara="1" wrap="square" lIns="91425" tIns="91425" rIns="91425" bIns="91425" anchor="t" anchorCtr="0">
            <a:spAutoFit/>
          </a:bodyPr>
          <a:lstStyle/>
          <a:p>
            <a:pPr lvl="0"/>
            <a:r>
              <a:rPr lang="en-US" sz="2300" dirty="0">
                <a:solidFill>
                  <a:srgbClr val="00A4B6"/>
                </a:solidFill>
                <a:latin typeface="Cambria" panose="02040503050406030204" pitchFamily="18" charset="0"/>
                <a:ea typeface="Cambria" panose="02040503050406030204" pitchFamily="18" charset="0"/>
                <a:cs typeface="Proxima Nova"/>
                <a:sym typeface="Proxima Nova"/>
              </a:rPr>
              <a:t>Concept of Spread Spectrum</a:t>
            </a:r>
          </a:p>
        </p:txBody>
      </p:sp>
      <p:sp>
        <p:nvSpPr>
          <p:cNvPr id="17" name="Rectangle 16">
            <a:extLst>
              <a:ext uri="{FF2B5EF4-FFF2-40B4-BE49-F238E27FC236}">
                <a16:creationId xmlns:a16="http://schemas.microsoft.com/office/drawing/2014/main" xmlns="" id="{38C5CBBD-9ACE-EDA7-502C-8DB56041BCD2}"/>
              </a:ext>
            </a:extLst>
          </p:cNvPr>
          <p:cNvSpPr/>
          <p:nvPr/>
        </p:nvSpPr>
        <p:spPr>
          <a:xfrm>
            <a:off x="3256548" y="779251"/>
            <a:ext cx="2630905" cy="540000"/>
          </a:xfrm>
          <a:prstGeom prst="rect">
            <a:avLst/>
          </a:prstGeom>
          <a:solidFill>
            <a:srgbClr val="5430AA">
              <a:alpha val="27000"/>
            </a:srgbClr>
          </a:solidFill>
          <a:ln w="12700" cap="flat" cmpd="sng" algn="ctr">
            <a:solidFill>
              <a:srgbClr val="5430AA"/>
            </a:solidFill>
            <a:prstDash val="solid"/>
            <a:miter lim="800000"/>
          </a:ln>
          <a:effectLst/>
        </p:spPr>
        <p:txBody>
          <a:bodyPr rtlCol="0" anchor="ctr"/>
          <a:lstStyle/>
          <a:p>
            <a:pPr algn="ctr" defTabSz="914378">
              <a:buClrTx/>
            </a:pPr>
            <a:r>
              <a:rPr lang="en-US" sz="1800" b="1" kern="1200" dirty="0">
                <a:solidFill>
                  <a:srgbClr val="212121"/>
                </a:solidFill>
                <a:latin typeface="Cambria" panose="02040503050406030204" pitchFamily="18" charset="0"/>
                <a:ea typeface="Cambria" panose="02040503050406030204" pitchFamily="18" charset="0"/>
                <a:cs typeface="+mn-cs"/>
              </a:rPr>
              <a:t>Spread Spectrum </a:t>
            </a:r>
            <a:endParaRPr lang="en-IN" sz="1800" b="1" kern="1200" dirty="0">
              <a:solidFill>
                <a:srgbClr val="212121"/>
              </a:solidFill>
              <a:latin typeface="Cambria" panose="02040503050406030204" pitchFamily="18" charset="0"/>
              <a:ea typeface="Cambria" panose="02040503050406030204" pitchFamily="18" charset="0"/>
              <a:cs typeface="+mn-cs"/>
            </a:endParaRPr>
          </a:p>
        </p:txBody>
      </p:sp>
      <p:sp>
        <p:nvSpPr>
          <p:cNvPr id="18" name="Rectangle 17">
            <a:extLst>
              <a:ext uri="{FF2B5EF4-FFF2-40B4-BE49-F238E27FC236}">
                <a16:creationId xmlns:a16="http://schemas.microsoft.com/office/drawing/2014/main" xmlns="" id="{1FDCDB9E-FCD5-C70E-D50E-B0459B3D5100}"/>
              </a:ext>
            </a:extLst>
          </p:cNvPr>
          <p:cNvSpPr/>
          <p:nvPr/>
        </p:nvSpPr>
        <p:spPr>
          <a:xfrm>
            <a:off x="1517339" y="1980183"/>
            <a:ext cx="2157663" cy="1203158"/>
          </a:xfrm>
          <a:prstGeom prst="rect">
            <a:avLst/>
          </a:prstGeom>
          <a:solidFill>
            <a:srgbClr val="5430AA">
              <a:alpha val="27000"/>
            </a:srgbClr>
          </a:solidFill>
          <a:ln w="12700" cap="flat" cmpd="sng" algn="ctr">
            <a:solidFill>
              <a:srgbClr val="5430AA"/>
            </a:solidFill>
            <a:prstDash val="solid"/>
            <a:miter lim="800000"/>
          </a:ln>
          <a:effectLst/>
        </p:spPr>
        <p:txBody>
          <a:bodyPr rtlCol="0" anchor="ctr"/>
          <a:lstStyle/>
          <a:p>
            <a:pPr algn="ctr" defTabSz="914378">
              <a:buClrTx/>
            </a:pPr>
            <a:r>
              <a:rPr lang="en-US" sz="1800" b="1" kern="1200" dirty="0">
                <a:solidFill>
                  <a:srgbClr val="212121"/>
                </a:solidFill>
                <a:latin typeface="Cambria" panose="02040503050406030204" pitchFamily="18" charset="0"/>
                <a:ea typeface="Cambria" panose="02040503050406030204" pitchFamily="18" charset="0"/>
                <a:cs typeface="+mn-cs"/>
              </a:rPr>
              <a:t>Frequency Hoping Spread Spectrum</a:t>
            </a:r>
          </a:p>
          <a:p>
            <a:pPr algn="ctr" defTabSz="914378">
              <a:buClrTx/>
            </a:pPr>
            <a:r>
              <a:rPr lang="en-US" sz="1800" b="1" kern="1200" dirty="0">
                <a:solidFill>
                  <a:srgbClr val="212121"/>
                </a:solidFill>
                <a:latin typeface="Cambria" panose="02040503050406030204" pitchFamily="18" charset="0"/>
                <a:ea typeface="Cambria" panose="02040503050406030204" pitchFamily="18" charset="0"/>
                <a:cs typeface="+mn-cs"/>
              </a:rPr>
              <a:t>(FHSS)</a:t>
            </a:r>
            <a:endParaRPr lang="en-IN" sz="1800" b="1" kern="1200" dirty="0">
              <a:solidFill>
                <a:srgbClr val="212121"/>
              </a:solidFill>
              <a:latin typeface="Cambria" panose="02040503050406030204" pitchFamily="18" charset="0"/>
              <a:ea typeface="Cambria" panose="02040503050406030204" pitchFamily="18" charset="0"/>
              <a:cs typeface="+mn-cs"/>
            </a:endParaRPr>
          </a:p>
        </p:txBody>
      </p:sp>
      <p:sp>
        <p:nvSpPr>
          <p:cNvPr id="19" name="Rectangle 18">
            <a:extLst>
              <a:ext uri="{FF2B5EF4-FFF2-40B4-BE49-F238E27FC236}">
                <a16:creationId xmlns:a16="http://schemas.microsoft.com/office/drawing/2014/main" xmlns="" id="{C87A5113-1DD7-BE1C-162E-28294FAB5833}"/>
              </a:ext>
            </a:extLst>
          </p:cNvPr>
          <p:cNvSpPr/>
          <p:nvPr/>
        </p:nvSpPr>
        <p:spPr>
          <a:xfrm>
            <a:off x="5486401" y="1980183"/>
            <a:ext cx="2157663" cy="1203158"/>
          </a:xfrm>
          <a:prstGeom prst="rect">
            <a:avLst/>
          </a:prstGeom>
          <a:solidFill>
            <a:srgbClr val="5430AA">
              <a:alpha val="27000"/>
            </a:srgbClr>
          </a:solidFill>
          <a:ln w="12700" cap="flat" cmpd="sng" algn="ctr">
            <a:solidFill>
              <a:srgbClr val="5430AA"/>
            </a:solidFill>
            <a:prstDash val="solid"/>
            <a:miter lim="800000"/>
          </a:ln>
          <a:effectLst/>
        </p:spPr>
        <p:txBody>
          <a:bodyPr rtlCol="0" anchor="ctr"/>
          <a:lstStyle/>
          <a:p>
            <a:pPr algn="ctr" defTabSz="914378">
              <a:buClrTx/>
            </a:pPr>
            <a:r>
              <a:rPr lang="en-US" sz="1800" b="1" kern="1200" dirty="0">
                <a:solidFill>
                  <a:srgbClr val="212121"/>
                </a:solidFill>
                <a:latin typeface="Cambria" panose="02040503050406030204" pitchFamily="18" charset="0"/>
                <a:ea typeface="Cambria" panose="02040503050406030204" pitchFamily="18" charset="0"/>
                <a:cs typeface="+mn-cs"/>
              </a:rPr>
              <a:t>Direct Sequence </a:t>
            </a:r>
          </a:p>
          <a:p>
            <a:pPr algn="ctr" defTabSz="914378">
              <a:buClrTx/>
            </a:pPr>
            <a:r>
              <a:rPr lang="en-US" sz="1800" b="1" kern="1200" dirty="0">
                <a:solidFill>
                  <a:srgbClr val="212121"/>
                </a:solidFill>
                <a:latin typeface="Cambria" panose="02040503050406030204" pitchFamily="18" charset="0"/>
                <a:ea typeface="Cambria" panose="02040503050406030204" pitchFamily="18" charset="0"/>
                <a:cs typeface="+mn-cs"/>
              </a:rPr>
              <a:t>Spread Spectrum</a:t>
            </a:r>
          </a:p>
          <a:p>
            <a:pPr algn="ctr" defTabSz="914378">
              <a:buClrTx/>
            </a:pPr>
            <a:r>
              <a:rPr lang="en-US" sz="1800" b="1" kern="1200" dirty="0">
                <a:solidFill>
                  <a:srgbClr val="212121"/>
                </a:solidFill>
                <a:latin typeface="Cambria" panose="02040503050406030204" pitchFamily="18" charset="0"/>
                <a:ea typeface="Cambria" panose="02040503050406030204" pitchFamily="18" charset="0"/>
                <a:cs typeface="+mn-cs"/>
              </a:rPr>
              <a:t>(DSSS)</a:t>
            </a:r>
            <a:endParaRPr lang="en-IN" sz="1800" b="1" kern="1200" dirty="0">
              <a:solidFill>
                <a:srgbClr val="212121"/>
              </a:solidFill>
              <a:latin typeface="Cambria" panose="02040503050406030204" pitchFamily="18" charset="0"/>
              <a:ea typeface="Cambria" panose="02040503050406030204" pitchFamily="18" charset="0"/>
              <a:cs typeface="+mn-cs"/>
            </a:endParaRPr>
          </a:p>
        </p:txBody>
      </p:sp>
      <p:cxnSp>
        <p:nvCxnSpPr>
          <p:cNvPr id="20" name="Elbow Connector 7">
            <a:extLst>
              <a:ext uri="{FF2B5EF4-FFF2-40B4-BE49-F238E27FC236}">
                <a16:creationId xmlns:a16="http://schemas.microsoft.com/office/drawing/2014/main" xmlns="" id="{0063698B-6F2F-1D1E-2DF5-9F3FBE648F8E}"/>
              </a:ext>
            </a:extLst>
          </p:cNvPr>
          <p:cNvCxnSpPr>
            <a:cxnSpLocks/>
            <a:stCxn id="17" idx="2"/>
            <a:endCxn id="18" idx="0"/>
          </p:cNvCxnSpPr>
          <p:nvPr/>
        </p:nvCxnSpPr>
        <p:spPr>
          <a:xfrm rot="5400000">
            <a:off x="3253622" y="661803"/>
            <a:ext cx="660931" cy="1975829"/>
          </a:xfrm>
          <a:prstGeom prst="bentConnector3">
            <a:avLst/>
          </a:prstGeom>
          <a:noFill/>
          <a:ln w="6350" cap="flat" cmpd="sng" algn="ctr">
            <a:solidFill>
              <a:srgbClr val="5430AA"/>
            </a:solidFill>
            <a:prstDash val="solid"/>
            <a:miter lim="800000"/>
            <a:tailEnd type="triangle"/>
          </a:ln>
          <a:effectLst/>
        </p:spPr>
      </p:cxnSp>
      <p:cxnSp>
        <p:nvCxnSpPr>
          <p:cNvPr id="21" name="Elbow Connector 9">
            <a:extLst>
              <a:ext uri="{FF2B5EF4-FFF2-40B4-BE49-F238E27FC236}">
                <a16:creationId xmlns:a16="http://schemas.microsoft.com/office/drawing/2014/main" xmlns="" id="{DC09E567-077A-D243-643C-86EF5FB932E8}"/>
              </a:ext>
            </a:extLst>
          </p:cNvPr>
          <p:cNvCxnSpPr>
            <a:cxnSpLocks/>
            <a:stCxn id="17" idx="2"/>
            <a:endCxn id="19" idx="0"/>
          </p:cNvCxnSpPr>
          <p:nvPr/>
        </p:nvCxnSpPr>
        <p:spPr>
          <a:xfrm rot="16200000" flipH="1">
            <a:off x="5238152" y="653101"/>
            <a:ext cx="660931" cy="1993232"/>
          </a:xfrm>
          <a:prstGeom prst="bentConnector3">
            <a:avLst/>
          </a:prstGeom>
          <a:noFill/>
          <a:ln w="6350" cap="flat" cmpd="sng" algn="ctr">
            <a:solidFill>
              <a:srgbClr val="5430AA"/>
            </a:solidFill>
            <a:prstDash val="solid"/>
            <a:miter lim="800000"/>
            <a:tailEnd type="triangle"/>
          </a:ln>
          <a:effectLst/>
        </p:spPr>
      </p:cxnSp>
      <p:pic>
        <p:nvPicPr>
          <p:cNvPr id="22" name="Picture 2" descr="ECSTUFF4U for Electronics Engineer: Difference between DSSS and FHSS">
            <a:extLst>
              <a:ext uri="{FF2B5EF4-FFF2-40B4-BE49-F238E27FC236}">
                <a16:creationId xmlns:a16="http://schemas.microsoft.com/office/drawing/2014/main" xmlns="" id="{23FED34E-130C-158A-548E-E904D1D66B8A}"/>
              </a:ext>
            </a:extLst>
          </p:cNvPr>
          <p:cNvPicPr>
            <a:picLocks noChangeAspect="1" noChangeArrowheads="1"/>
          </p:cNvPicPr>
          <p:nvPr/>
        </p:nvPicPr>
        <p:blipFill rotWithShape="1">
          <a:blip r:embed="rId6">
            <a:extLst>
              <a:ext uri="{28A0092B-C50C-407E-A947-70E740481C1C}">
                <a14:useLocalDpi xmlns:a14="http://schemas.microsoft.com/office/drawing/2010/main" xmlns="" val="0"/>
              </a:ext>
            </a:extLst>
          </a:blip>
          <a:srcRect r="54568"/>
          <a:stretch/>
        </p:blipFill>
        <p:spPr bwMode="auto">
          <a:xfrm>
            <a:off x="5486401" y="3296425"/>
            <a:ext cx="2157663" cy="1592135"/>
          </a:xfrm>
          <a:prstGeom prst="rect">
            <a:avLst/>
          </a:prstGeom>
          <a:noFill/>
          <a:extLst>
            <a:ext uri="{909E8E84-426E-40DD-AFC4-6F175D3DCCD1}">
              <a14:hiddenFill xmlns:a14="http://schemas.microsoft.com/office/drawing/2010/main" xmlns="">
                <a:solidFill>
                  <a:srgbClr val="FFFFFF"/>
                </a:solidFill>
              </a14:hiddenFill>
            </a:ext>
          </a:extLst>
        </p:spPr>
      </p:pic>
      <p:pic>
        <p:nvPicPr>
          <p:cNvPr id="23" name="Picture 2" descr="ECSTUFF4U for Electronics Engineer: Difference between DSSS and FHSS">
            <a:extLst>
              <a:ext uri="{FF2B5EF4-FFF2-40B4-BE49-F238E27FC236}">
                <a16:creationId xmlns:a16="http://schemas.microsoft.com/office/drawing/2014/main" xmlns="" id="{237920B4-7783-2A09-D35B-1716D4EEF6C9}"/>
              </a:ext>
            </a:extLst>
          </p:cNvPr>
          <p:cNvPicPr>
            <a:picLocks noChangeAspect="1" noChangeArrowheads="1"/>
          </p:cNvPicPr>
          <p:nvPr/>
        </p:nvPicPr>
        <p:blipFill rotWithShape="1">
          <a:blip r:embed="rId6">
            <a:extLst>
              <a:ext uri="{28A0092B-C50C-407E-A947-70E740481C1C}">
                <a14:useLocalDpi xmlns:a14="http://schemas.microsoft.com/office/drawing/2010/main" xmlns="" val="0"/>
              </a:ext>
            </a:extLst>
          </a:blip>
          <a:srcRect l="54580" t="-2838" r="-287" b="2838"/>
          <a:stretch/>
        </p:blipFill>
        <p:spPr bwMode="auto">
          <a:xfrm>
            <a:off x="1416417" y="3324952"/>
            <a:ext cx="2258586" cy="1563608"/>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246357200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039" y="4751"/>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pic>
        <p:nvPicPr>
          <p:cNvPr id="68" name="Google Shape;68;p15"/>
          <p:cNvPicPr preferRelativeResize="0"/>
          <p:nvPr/>
        </p:nvPicPr>
        <p:blipFill>
          <a:blip r:embed="rId5">
            <a:alphaModFix/>
          </a:blip>
          <a:stretch>
            <a:fillRect/>
          </a:stretch>
        </p:blipFill>
        <p:spPr>
          <a:xfrm>
            <a:off x="7363439" y="148589"/>
            <a:ext cx="1495425" cy="371475"/>
          </a:xfrm>
          <a:prstGeom prst="rect">
            <a:avLst/>
          </a:prstGeom>
          <a:noFill/>
          <a:ln>
            <a:noFill/>
          </a:ln>
        </p:spPr>
      </p:pic>
      <p:sp>
        <p:nvSpPr>
          <p:cNvPr id="69" name="Google Shape;69;p15"/>
          <p:cNvSpPr txBox="1"/>
          <p:nvPr/>
        </p:nvSpPr>
        <p:spPr>
          <a:xfrm>
            <a:off x="184936" y="95413"/>
            <a:ext cx="7200000" cy="538579"/>
          </a:xfrm>
          <a:prstGeom prst="rect">
            <a:avLst/>
          </a:prstGeom>
          <a:noFill/>
          <a:ln>
            <a:noFill/>
          </a:ln>
        </p:spPr>
        <p:txBody>
          <a:bodyPr spcFirstLastPara="1" wrap="square" lIns="91425" tIns="91425" rIns="91425" bIns="91425" anchor="t" anchorCtr="0">
            <a:spAutoFit/>
          </a:bodyPr>
          <a:lstStyle/>
          <a:p>
            <a:pPr lvl="0"/>
            <a:r>
              <a:rPr lang="en-US" sz="2300" dirty="0">
                <a:solidFill>
                  <a:srgbClr val="00A4B6"/>
                </a:solidFill>
                <a:latin typeface="Cambria" panose="02040503050406030204" pitchFamily="18" charset="0"/>
                <a:ea typeface="Cambria" panose="02040503050406030204" pitchFamily="18" charset="0"/>
                <a:cs typeface="Proxima Nova"/>
                <a:sym typeface="Proxima Nova"/>
              </a:rPr>
              <a:t>Frequency Hopping Spread Spectrum (FHSS)</a:t>
            </a:r>
          </a:p>
        </p:txBody>
      </p:sp>
      <p:sp>
        <p:nvSpPr>
          <p:cNvPr id="12" name="Content Placeholder 2">
            <a:extLst>
              <a:ext uri="{FF2B5EF4-FFF2-40B4-BE49-F238E27FC236}">
                <a16:creationId xmlns:a16="http://schemas.microsoft.com/office/drawing/2014/main" xmlns="" id="{19627A85-8294-F174-582F-AC1E6CFE6308}"/>
              </a:ext>
            </a:extLst>
          </p:cNvPr>
          <p:cNvSpPr txBox="1">
            <a:spLocks/>
          </p:cNvSpPr>
          <p:nvPr/>
        </p:nvSpPr>
        <p:spPr>
          <a:xfrm>
            <a:off x="135944" y="645467"/>
            <a:ext cx="5032405" cy="4499793"/>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rgbClr val="5430AA"/>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5430AA"/>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5430AA"/>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5430AA"/>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5430AA"/>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65106" indent="-265106" defTabSz="914378"/>
            <a:r>
              <a:rPr lang="en-US" altLang="en-US" sz="1600" dirty="0">
                <a:solidFill>
                  <a:srgbClr val="212121"/>
                </a:solidFill>
                <a:latin typeface="Cambria" panose="02040503050406030204" pitchFamily="18" charset="0"/>
                <a:ea typeface="Cambria" panose="02040503050406030204" pitchFamily="18" charset="0"/>
              </a:rPr>
              <a:t>The first type of spread spectrum developed is known as </a:t>
            </a:r>
            <a:r>
              <a:rPr lang="en-US" altLang="en-US" sz="1600" dirty="0">
                <a:solidFill>
                  <a:srgbClr val="5430AA"/>
                </a:solidFill>
                <a:latin typeface="Cambria" panose="02040503050406030204" pitchFamily="18" charset="0"/>
                <a:ea typeface="Cambria" panose="02040503050406030204" pitchFamily="18" charset="0"/>
              </a:rPr>
              <a:t>frequency hopping</a:t>
            </a:r>
            <a:r>
              <a:rPr lang="en-US" altLang="en-US" sz="1600" dirty="0">
                <a:solidFill>
                  <a:srgbClr val="212121"/>
                </a:solidFill>
                <a:latin typeface="Cambria" panose="02040503050406030204" pitchFamily="18" charset="0"/>
                <a:ea typeface="Cambria" panose="02040503050406030204" pitchFamily="18" charset="0"/>
              </a:rPr>
              <a:t>. </a:t>
            </a:r>
          </a:p>
          <a:p>
            <a:pPr marL="265106" indent="-265106" defTabSz="914378"/>
            <a:r>
              <a:rPr lang="en-US" altLang="en-US" sz="1600" dirty="0">
                <a:solidFill>
                  <a:srgbClr val="212121"/>
                </a:solidFill>
                <a:latin typeface="Cambria" panose="02040503050406030204" pitchFamily="18" charset="0"/>
                <a:ea typeface="Cambria" panose="02040503050406030204" pitchFamily="18" charset="0"/>
              </a:rPr>
              <a:t>The sequence of channels used is indicated by a </a:t>
            </a:r>
            <a:r>
              <a:rPr lang="en-US" altLang="en-US" sz="1600" dirty="0">
                <a:solidFill>
                  <a:srgbClr val="5430AA"/>
                </a:solidFill>
                <a:latin typeface="Cambria" panose="02040503050406030204" pitchFamily="18" charset="0"/>
                <a:ea typeface="Cambria" panose="02040503050406030204" pitchFamily="18" charset="0"/>
              </a:rPr>
              <a:t>spreading code</a:t>
            </a:r>
            <a:r>
              <a:rPr lang="en-US" altLang="en-US" sz="1600" dirty="0">
                <a:solidFill>
                  <a:srgbClr val="212121"/>
                </a:solidFill>
                <a:latin typeface="Cambria" panose="02040503050406030204" pitchFamily="18" charset="0"/>
                <a:ea typeface="Cambria" panose="02040503050406030204" pitchFamily="18" charset="0"/>
              </a:rPr>
              <a:t>.</a:t>
            </a:r>
          </a:p>
          <a:p>
            <a:pPr marL="265106" indent="-265106" defTabSz="914378"/>
            <a:r>
              <a:rPr lang="en-IN" sz="1600" dirty="0">
                <a:solidFill>
                  <a:srgbClr val="212121"/>
                </a:solidFill>
                <a:latin typeface="Cambria" panose="02040503050406030204" pitchFamily="18" charset="0"/>
                <a:ea typeface="Cambria" panose="02040503050406030204" pitchFamily="18" charset="0"/>
              </a:rPr>
              <a:t>Signal is </a:t>
            </a:r>
            <a:r>
              <a:rPr lang="en-IN" sz="1600" dirty="0">
                <a:solidFill>
                  <a:srgbClr val="5430AA"/>
                </a:solidFill>
                <a:latin typeface="Cambria" panose="02040503050406030204" pitchFamily="18" charset="0"/>
                <a:ea typeface="Cambria" panose="02040503050406030204" pitchFamily="18" charset="0"/>
              </a:rPr>
              <a:t>broadcast</a:t>
            </a:r>
            <a:r>
              <a:rPr lang="en-IN" sz="1600" dirty="0">
                <a:solidFill>
                  <a:srgbClr val="212121"/>
                </a:solidFill>
                <a:latin typeface="Cambria" panose="02040503050406030204" pitchFamily="18" charset="0"/>
                <a:ea typeface="Cambria" panose="02040503050406030204" pitchFamily="18" charset="0"/>
              </a:rPr>
              <a:t> over seemingly random series of radio frequencies</a:t>
            </a:r>
          </a:p>
          <a:p>
            <a:pPr marL="628634" lvl="1" defTabSz="914378"/>
            <a:r>
              <a:rPr lang="en-IN" sz="1600" dirty="0">
                <a:solidFill>
                  <a:srgbClr val="212121"/>
                </a:solidFill>
                <a:latin typeface="Cambria" panose="02040503050406030204" pitchFamily="18" charset="0"/>
                <a:ea typeface="Cambria" panose="02040503050406030204" pitchFamily="18" charset="0"/>
              </a:rPr>
              <a:t>A number of </a:t>
            </a:r>
            <a:r>
              <a:rPr lang="en-IN" sz="1600" dirty="0">
                <a:solidFill>
                  <a:srgbClr val="5430AA"/>
                </a:solidFill>
                <a:latin typeface="Cambria" panose="02040503050406030204" pitchFamily="18" charset="0"/>
                <a:ea typeface="Cambria" panose="02040503050406030204" pitchFamily="18" charset="0"/>
              </a:rPr>
              <a:t>channels allocated </a:t>
            </a:r>
            <a:r>
              <a:rPr lang="en-IN" sz="1600" dirty="0">
                <a:solidFill>
                  <a:srgbClr val="212121"/>
                </a:solidFill>
                <a:latin typeface="Cambria" panose="02040503050406030204" pitchFamily="18" charset="0"/>
                <a:ea typeface="Cambria" panose="02040503050406030204" pitchFamily="18" charset="0"/>
              </a:rPr>
              <a:t>for the FH signal</a:t>
            </a:r>
          </a:p>
          <a:p>
            <a:pPr marL="628634" lvl="1" defTabSz="914378"/>
            <a:r>
              <a:rPr lang="en-IN" sz="1600" dirty="0">
                <a:solidFill>
                  <a:srgbClr val="5430AA"/>
                </a:solidFill>
                <a:latin typeface="Cambria" panose="02040503050406030204" pitchFamily="18" charset="0"/>
                <a:ea typeface="Cambria" panose="02040503050406030204" pitchFamily="18" charset="0"/>
              </a:rPr>
              <a:t>Width</a:t>
            </a:r>
            <a:r>
              <a:rPr lang="en-IN" sz="1600" dirty="0">
                <a:solidFill>
                  <a:srgbClr val="212121"/>
                </a:solidFill>
                <a:latin typeface="Cambria" panose="02040503050406030204" pitchFamily="18" charset="0"/>
                <a:ea typeface="Cambria" panose="02040503050406030204" pitchFamily="18" charset="0"/>
              </a:rPr>
              <a:t> of each channel corresponds to bandwidth of input signal</a:t>
            </a:r>
          </a:p>
          <a:p>
            <a:pPr marL="265106" indent="-265106" defTabSz="914378"/>
            <a:r>
              <a:rPr lang="en-IN" sz="1600" dirty="0">
                <a:solidFill>
                  <a:srgbClr val="5430AA"/>
                </a:solidFill>
                <a:latin typeface="Cambria" panose="02040503050406030204" pitchFamily="18" charset="0"/>
                <a:ea typeface="Cambria" panose="02040503050406030204" pitchFamily="18" charset="0"/>
              </a:rPr>
              <a:t>Signal</a:t>
            </a:r>
            <a:r>
              <a:rPr lang="en-IN" sz="1600" dirty="0">
                <a:solidFill>
                  <a:srgbClr val="212121"/>
                </a:solidFill>
                <a:latin typeface="Cambria" panose="02040503050406030204" pitchFamily="18" charset="0"/>
                <a:ea typeface="Cambria" panose="02040503050406030204" pitchFamily="18" charset="0"/>
              </a:rPr>
              <a:t> hops from frequency to frequency at </a:t>
            </a:r>
            <a:r>
              <a:rPr lang="en-IN" sz="1600" dirty="0">
                <a:solidFill>
                  <a:srgbClr val="5430AA"/>
                </a:solidFill>
                <a:latin typeface="Cambria" panose="02040503050406030204" pitchFamily="18" charset="0"/>
                <a:ea typeface="Cambria" panose="02040503050406030204" pitchFamily="18" charset="0"/>
              </a:rPr>
              <a:t>fixed intervals</a:t>
            </a:r>
          </a:p>
          <a:p>
            <a:pPr marL="628634" lvl="1" defTabSz="914378"/>
            <a:r>
              <a:rPr lang="en-IN" sz="1600" dirty="0">
                <a:solidFill>
                  <a:srgbClr val="5430AA"/>
                </a:solidFill>
                <a:latin typeface="Cambria" panose="02040503050406030204" pitchFamily="18" charset="0"/>
                <a:ea typeface="Cambria" panose="02040503050406030204" pitchFamily="18" charset="0"/>
              </a:rPr>
              <a:t>Transmitter</a:t>
            </a:r>
            <a:r>
              <a:rPr lang="en-IN" sz="1600" dirty="0">
                <a:solidFill>
                  <a:srgbClr val="212121"/>
                </a:solidFill>
                <a:latin typeface="Cambria" panose="02040503050406030204" pitchFamily="18" charset="0"/>
                <a:ea typeface="Cambria" panose="02040503050406030204" pitchFamily="18" charset="0"/>
              </a:rPr>
              <a:t> operates in one channel at a time</a:t>
            </a:r>
          </a:p>
          <a:p>
            <a:pPr marL="628634" lvl="1" defTabSz="914378"/>
            <a:r>
              <a:rPr lang="en-IN" sz="1600" dirty="0">
                <a:solidFill>
                  <a:srgbClr val="5430AA"/>
                </a:solidFill>
                <a:latin typeface="Cambria" panose="02040503050406030204" pitchFamily="18" charset="0"/>
                <a:ea typeface="Cambria" panose="02040503050406030204" pitchFamily="18" charset="0"/>
              </a:rPr>
              <a:t>Bits</a:t>
            </a:r>
            <a:r>
              <a:rPr lang="en-IN" sz="1600" dirty="0">
                <a:solidFill>
                  <a:srgbClr val="212121"/>
                </a:solidFill>
                <a:latin typeface="Cambria" panose="02040503050406030204" pitchFamily="18" charset="0"/>
                <a:ea typeface="Cambria" panose="02040503050406030204" pitchFamily="18" charset="0"/>
              </a:rPr>
              <a:t> are transmitted using some encoding scheme</a:t>
            </a:r>
          </a:p>
          <a:p>
            <a:pPr marL="628634" lvl="1" defTabSz="914378"/>
            <a:r>
              <a:rPr lang="en-IN" sz="1600" dirty="0">
                <a:solidFill>
                  <a:srgbClr val="212121"/>
                </a:solidFill>
                <a:latin typeface="Cambria" panose="02040503050406030204" pitchFamily="18" charset="0"/>
                <a:ea typeface="Cambria" panose="02040503050406030204" pitchFamily="18" charset="0"/>
              </a:rPr>
              <a:t>At each successive interval, a new carrier </a:t>
            </a:r>
            <a:r>
              <a:rPr lang="en-IN" sz="1600" dirty="0">
                <a:solidFill>
                  <a:srgbClr val="5430AA"/>
                </a:solidFill>
                <a:latin typeface="Cambria" panose="02040503050406030204" pitchFamily="18" charset="0"/>
                <a:ea typeface="Cambria" panose="02040503050406030204" pitchFamily="18" charset="0"/>
              </a:rPr>
              <a:t>frequency</a:t>
            </a:r>
            <a:r>
              <a:rPr lang="en-IN" sz="1600" dirty="0">
                <a:solidFill>
                  <a:srgbClr val="212121"/>
                </a:solidFill>
                <a:latin typeface="Cambria" panose="02040503050406030204" pitchFamily="18" charset="0"/>
                <a:ea typeface="Cambria" panose="02040503050406030204" pitchFamily="18" charset="0"/>
              </a:rPr>
              <a:t> is selected</a:t>
            </a:r>
          </a:p>
        </p:txBody>
      </p:sp>
      <p:pic>
        <p:nvPicPr>
          <p:cNvPr id="13" name="Picture 12">
            <a:extLst>
              <a:ext uri="{FF2B5EF4-FFF2-40B4-BE49-F238E27FC236}">
                <a16:creationId xmlns:a16="http://schemas.microsoft.com/office/drawing/2014/main" xmlns="" id="{A63D1BFC-5B5E-4AC8-0A2F-1FC7871403E9}"/>
              </a:ext>
            </a:extLst>
          </p:cNvPr>
          <p:cNvPicPr>
            <a:picLocks noChangeAspect="1"/>
          </p:cNvPicPr>
          <p:nvPr/>
        </p:nvPicPr>
        <p:blipFill>
          <a:blip r:embed="rId6"/>
          <a:stretch>
            <a:fillRect/>
          </a:stretch>
        </p:blipFill>
        <p:spPr>
          <a:xfrm>
            <a:off x="5158571" y="1033671"/>
            <a:ext cx="3839709" cy="3267986"/>
          </a:xfrm>
          <a:prstGeom prst="rect">
            <a:avLst/>
          </a:prstGeom>
        </p:spPr>
      </p:pic>
    </p:spTree>
    <p:extLst>
      <p:ext uri="{BB962C8B-B14F-4D97-AF65-F5344CB8AC3E}">
        <p14:creationId xmlns:p14="http://schemas.microsoft.com/office/powerpoint/2010/main" xmlns="" val="282735668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039" y="4751"/>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pic>
        <p:nvPicPr>
          <p:cNvPr id="68" name="Google Shape;68;p15"/>
          <p:cNvPicPr preferRelativeResize="0"/>
          <p:nvPr/>
        </p:nvPicPr>
        <p:blipFill>
          <a:blip r:embed="rId5">
            <a:alphaModFix/>
          </a:blip>
          <a:stretch>
            <a:fillRect/>
          </a:stretch>
        </p:blipFill>
        <p:spPr>
          <a:xfrm>
            <a:off x="7363439" y="148589"/>
            <a:ext cx="1495425" cy="371475"/>
          </a:xfrm>
          <a:prstGeom prst="rect">
            <a:avLst/>
          </a:prstGeom>
          <a:noFill/>
          <a:ln>
            <a:noFill/>
          </a:ln>
        </p:spPr>
      </p:pic>
      <p:sp>
        <p:nvSpPr>
          <p:cNvPr id="69" name="Google Shape;69;p15"/>
          <p:cNvSpPr txBox="1"/>
          <p:nvPr/>
        </p:nvSpPr>
        <p:spPr>
          <a:xfrm>
            <a:off x="184936" y="95413"/>
            <a:ext cx="7200000" cy="538579"/>
          </a:xfrm>
          <a:prstGeom prst="rect">
            <a:avLst/>
          </a:prstGeom>
          <a:noFill/>
          <a:ln>
            <a:noFill/>
          </a:ln>
        </p:spPr>
        <p:txBody>
          <a:bodyPr spcFirstLastPara="1" wrap="square" lIns="91425" tIns="91425" rIns="91425" bIns="91425" anchor="t" anchorCtr="0">
            <a:spAutoFit/>
          </a:bodyPr>
          <a:lstStyle/>
          <a:p>
            <a:pPr lvl="0"/>
            <a:r>
              <a:rPr lang="en-US" sz="2300" dirty="0">
                <a:solidFill>
                  <a:srgbClr val="00A4B6"/>
                </a:solidFill>
                <a:latin typeface="Cambria" panose="02040503050406030204" pitchFamily="18" charset="0"/>
                <a:ea typeface="Cambria" panose="02040503050406030204" pitchFamily="18" charset="0"/>
                <a:cs typeface="Proxima Nova"/>
                <a:sym typeface="Proxima Nova"/>
              </a:rPr>
              <a:t>Direct Sequence Spread Spectrum (DSSS)</a:t>
            </a:r>
          </a:p>
        </p:txBody>
      </p:sp>
      <p:pic>
        <p:nvPicPr>
          <p:cNvPr id="10" name="Content Placeholder 3">
            <a:extLst>
              <a:ext uri="{FF2B5EF4-FFF2-40B4-BE49-F238E27FC236}">
                <a16:creationId xmlns:a16="http://schemas.microsoft.com/office/drawing/2014/main" xmlns="" id="{2CA984A0-AC02-4D2C-7A43-5F2FC2388B68}"/>
              </a:ext>
            </a:extLst>
          </p:cNvPr>
          <p:cNvPicPr>
            <a:picLocks noChangeAspect="1"/>
          </p:cNvPicPr>
          <p:nvPr/>
        </p:nvPicPr>
        <p:blipFill rotWithShape="1">
          <a:blip r:embed="rId6"/>
          <a:srcRect l="-350" t="35520" r="22207" b="-2624"/>
          <a:stretch/>
        </p:blipFill>
        <p:spPr>
          <a:xfrm>
            <a:off x="4692315" y="721894"/>
            <a:ext cx="4276099" cy="1845594"/>
          </a:xfrm>
          <a:prstGeom prst="rect">
            <a:avLst/>
          </a:prstGeom>
        </p:spPr>
      </p:pic>
      <p:sp>
        <p:nvSpPr>
          <p:cNvPr id="11" name="Content Placeholder 2">
            <a:extLst>
              <a:ext uri="{FF2B5EF4-FFF2-40B4-BE49-F238E27FC236}">
                <a16:creationId xmlns:a16="http://schemas.microsoft.com/office/drawing/2014/main" xmlns="" id="{301662D0-3582-AFE7-20C1-8757D3FDA94E}"/>
              </a:ext>
            </a:extLst>
          </p:cNvPr>
          <p:cNvSpPr txBox="1">
            <a:spLocks/>
          </p:cNvSpPr>
          <p:nvPr/>
        </p:nvSpPr>
        <p:spPr>
          <a:xfrm>
            <a:off x="98386" y="721894"/>
            <a:ext cx="4593929" cy="2630906"/>
          </a:xfrm>
          <a:prstGeom prst="rect">
            <a:avLst/>
          </a:prstGeom>
        </p:spPr>
        <p:txBody>
          <a:bodyPr vert="horz" lIns="68580" tIns="34290" rIns="68580" bIns="34290" rtlCol="0">
            <a:noAutofit/>
          </a:bodyPr>
          <a:lstStyle>
            <a:lvl1pPr marL="265113" indent="-265113" algn="just" defTabSz="914400" rtl="0" eaLnBrk="1" latinLnBrk="0" hangingPunct="1">
              <a:lnSpc>
                <a:spcPct val="90000"/>
              </a:lnSpc>
              <a:spcBef>
                <a:spcPts val="1000"/>
              </a:spcBef>
              <a:buClr>
                <a:srgbClr val="5430AA"/>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5430AA"/>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5430AA"/>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5430AA"/>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5430AA"/>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800" dirty="0">
                <a:solidFill>
                  <a:srgbClr val="212121"/>
                </a:solidFill>
                <a:latin typeface="Cambria" panose="02040503050406030204" pitchFamily="18" charset="0"/>
                <a:ea typeface="Cambria" panose="02040503050406030204" pitchFamily="18" charset="0"/>
              </a:rPr>
              <a:t>Each bit in original signal is represented by </a:t>
            </a:r>
            <a:r>
              <a:rPr lang="en-IN" sz="1800" dirty="0">
                <a:solidFill>
                  <a:srgbClr val="5430AA"/>
                </a:solidFill>
                <a:latin typeface="Cambria" panose="02040503050406030204" pitchFamily="18" charset="0"/>
                <a:ea typeface="Cambria" panose="02040503050406030204" pitchFamily="18" charset="0"/>
              </a:rPr>
              <a:t>multiple bits </a:t>
            </a:r>
            <a:r>
              <a:rPr lang="en-IN" sz="1800" dirty="0">
                <a:solidFill>
                  <a:srgbClr val="212121"/>
                </a:solidFill>
                <a:latin typeface="Cambria" panose="02040503050406030204" pitchFamily="18" charset="0"/>
                <a:ea typeface="Cambria" panose="02040503050406030204" pitchFamily="18" charset="0"/>
              </a:rPr>
              <a:t>in the transmitted signal</a:t>
            </a:r>
          </a:p>
          <a:p>
            <a:endParaRPr lang="en-IN" sz="1800" dirty="0">
              <a:solidFill>
                <a:srgbClr val="5430AA"/>
              </a:solidFill>
              <a:latin typeface="Cambria" panose="02040503050406030204" pitchFamily="18" charset="0"/>
              <a:ea typeface="Cambria" panose="02040503050406030204" pitchFamily="18" charset="0"/>
            </a:endParaRPr>
          </a:p>
          <a:p>
            <a:r>
              <a:rPr lang="en-IN" sz="1800" dirty="0">
                <a:solidFill>
                  <a:srgbClr val="5430AA"/>
                </a:solidFill>
                <a:latin typeface="Cambria" panose="02040503050406030204" pitchFamily="18" charset="0"/>
                <a:ea typeface="Cambria" panose="02040503050406030204" pitchFamily="18" charset="0"/>
              </a:rPr>
              <a:t>Spreading code </a:t>
            </a:r>
            <a:r>
              <a:rPr lang="en-IN" sz="1800" dirty="0">
                <a:solidFill>
                  <a:srgbClr val="212121"/>
                </a:solidFill>
                <a:latin typeface="Cambria" panose="02040503050406030204" pitchFamily="18" charset="0"/>
                <a:ea typeface="Cambria" panose="02040503050406030204" pitchFamily="18" charset="0"/>
              </a:rPr>
              <a:t>spreads signal across a wider frequency band </a:t>
            </a:r>
          </a:p>
          <a:p>
            <a:endParaRPr lang="en-IN" sz="1800" dirty="0">
              <a:solidFill>
                <a:srgbClr val="212121"/>
              </a:solidFill>
              <a:latin typeface="Cambria" panose="02040503050406030204" pitchFamily="18" charset="0"/>
              <a:ea typeface="Cambria" panose="02040503050406030204" pitchFamily="18" charset="0"/>
            </a:endParaRPr>
          </a:p>
          <a:p>
            <a:r>
              <a:rPr lang="en-IN" sz="1800" dirty="0">
                <a:solidFill>
                  <a:srgbClr val="212121"/>
                </a:solidFill>
                <a:latin typeface="Cambria" panose="02040503050406030204" pitchFamily="18" charset="0"/>
                <a:ea typeface="Cambria" panose="02040503050406030204" pitchFamily="18" charset="0"/>
              </a:rPr>
              <a:t>One technique combines digital information stream with the spreading code bit stream using </a:t>
            </a:r>
            <a:r>
              <a:rPr lang="en-IN" sz="1800" dirty="0">
                <a:solidFill>
                  <a:srgbClr val="5430AA"/>
                </a:solidFill>
                <a:latin typeface="Cambria" panose="02040503050406030204" pitchFamily="18" charset="0"/>
                <a:ea typeface="Cambria" panose="02040503050406030204" pitchFamily="18" charset="0"/>
              </a:rPr>
              <a:t>exclusive-OR</a:t>
            </a:r>
            <a:r>
              <a:rPr lang="en-IN" sz="1800" dirty="0">
                <a:solidFill>
                  <a:srgbClr val="212121"/>
                </a:solidFill>
                <a:latin typeface="Cambria" panose="02040503050406030204" pitchFamily="18" charset="0"/>
                <a:ea typeface="Cambria" panose="02040503050406030204" pitchFamily="18" charset="0"/>
              </a:rPr>
              <a:t>.</a:t>
            </a:r>
          </a:p>
        </p:txBody>
      </p:sp>
    </p:spTree>
    <p:extLst>
      <p:ext uri="{BB962C8B-B14F-4D97-AF65-F5344CB8AC3E}">
        <p14:creationId xmlns:p14="http://schemas.microsoft.com/office/powerpoint/2010/main" xmlns="" val="4125624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039" y="4751"/>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pic>
        <p:nvPicPr>
          <p:cNvPr id="68" name="Google Shape;68;p15"/>
          <p:cNvPicPr preferRelativeResize="0"/>
          <p:nvPr/>
        </p:nvPicPr>
        <p:blipFill>
          <a:blip r:embed="rId5">
            <a:alphaModFix/>
          </a:blip>
          <a:stretch>
            <a:fillRect/>
          </a:stretch>
        </p:blipFill>
        <p:spPr>
          <a:xfrm>
            <a:off x="7363439" y="148589"/>
            <a:ext cx="1495425" cy="371475"/>
          </a:xfrm>
          <a:prstGeom prst="rect">
            <a:avLst/>
          </a:prstGeom>
          <a:noFill/>
          <a:ln>
            <a:noFill/>
          </a:ln>
        </p:spPr>
      </p:pic>
      <p:sp>
        <p:nvSpPr>
          <p:cNvPr id="69" name="Google Shape;69;p15"/>
          <p:cNvSpPr txBox="1"/>
          <p:nvPr/>
        </p:nvSpPr>
        <p:spPr>
          <a:xfrm>
            <a:off x="184936" y="95413"/>
            <a:ext cx="7200000" cy="538579"/>
          </a:xfrm>
          <a:prstGeom prst="rect">
            <a:avLst/>
          </a:prstGeom>
          <a:noFill/>
          <a:ln>
            <a:noFill/>
          </a:ln>
        </p:spPr>
        <p:txBody>
          <a:bodyPr spcFirstLastPara="1" wrap="square" lIns="91425" tIns="91425" rIns="91425" bIns="91425" anchor="t" anchorCtr="0">
            <a:spAutoFit/>
          </a:bodyPr>
          <a:lstStyle/>
          <a:p>
            <a:pPr lvl="0"/>
            <a:r>
              <a:rPr lang="en-US" sz="2300" dirty="0">
                <a:solidFill>
                  <a:srgbClr val="00A4B6"/>
                </a:solidFill>
                <a:latin typeface="Cambria" panose="02040503050406030204" pitchFamily="18" charset="0"/>
                <a:ea typeface="Cambria" panose="02040503050406030204" pitchFamily="18" charset="0"/>
                <a:cs typeface="Proxima Nova"/>
                <a:sym typeface="Proxima Nova"/>
              </a:rPr>
              <a:t>Direct Sequence Spread Spectrum (DSSS)</a:t>
            </a:r>
          </a:p>
        </p:txBody>
      </p:sp>
      <p:graphicFrame>
        <p:nvGraphicFramePr>
          <p:cNvPr id="52" name="Content Placeholder 3">
            <a:extLst>
              <a:ext uri="{FF2B5EF4-FFF2-40B4-BE49-F238E27FC236}">
                <a16:creationId xmlns:a16="http://schemas.microsoft.com/office/drawing/2014/main" xmlns="" id="{3B590B2B-F86D-4EF3-14B5-E96481B09EA3}"/>
              </a:ext>
            </a:extLst>
          </p:cNvPr>
          <p:cNvGraphicFramePr>
            <a:graphicFrameLocks/>
          </p:cNvGraphicFramePr>
          <p:nvPr/>
        </p:nvGraphicFramePr>
        <p:xfrm>
          <a:off x="2134165" y="1054196"/>
          <a:ext cx="4473175" cy="3035110"/>
        </p:xfrm>
        <a:graphic>
          <a:graphicData uri="http://schemas.openxmlformats.org/drawingml/2006/table">
            <a:tbl>
              <a:tblPr firstRow="1" bandRow="1"/>
              <a:tblGrid>
                <a:gridCol w="894635">
                  <a:extLst>
                    <a:ext uri="{9D8B030D-6E8A-4147-A177-3AD203B41FA5}">
                      <a16:colId xmlns:a16="http://schemas.microsoft.com/office/drawing/2014/main" xmlns="" val="20000"/>
                    </a:ext>
                  </a:extLst>
                </a:gridCol>
                <a:gridCol w="894635">
                  <a:extLst>
                    <a:ext uri="{9D8B030D-6E8A-4147-A177-3AD203B41FA5}">
                      <a16:colId xmlns:a16="http://schemas.microsoft.com/office/drawing/2014/main" xmlns="" val="20001"/>
                    </a:ext>
                  </a:extLst>
                </a:gridCol>
                <a:gridCol w="894635">
                  <a:extLst>
                    <a:ext uri="{9D8B030D-6E8A-4147-A177-3AD203B41FA5}">
                      <a16:colId xmlns:a16="http://schemas.microsoft.com/office/drawing/2014/main" xmlns="" val="20002"/>
                    </a:ext>
                  </a:extLst>
                </a:gridCol>
                <a:gridCol w="894635">
                  <a:extLst>
                    <a:ext uri="{9D8B030D-6E8A-4147-A177-3AD203B41FA5}">
                      <a16:colId xmlns:a16="http://schemas.microsoft.com/office/drawing/2014/main" xmlns="" val="20003"/>
                    </a:ext>
                  </a:extLst>
                </a:gridCol>
                <a:gridCol w="894635">
                  <a:extLst>
                    <a:ext uri="{9D8B030D-6E8A-4147-A177-3AD203B41FA5}">
                      <a16:colId xmlns:a16="http://schemas.microsoft.com/office/drawing/2014/main" xmlns="" val="20004"/>
                    </a:ext>
                  </a:extLst>
                </a:gridCol>
              </a:tblGrid>
              <a:tr h="607022">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0</a:t>
                      </a:r>
                      <a:endParaRPr lang="en-IN" sz="1400" dirty="0"/>
                    </a:p>
                  </a:txBody>
                  <a:tcPr marL="68580" marR="68580" marT="34290" marB="34290" anchor="ctr">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1</a:t>
                      </a:r>
                      <a:endParaRPr lang="en-IN" sz="1400" dirty="0"/>
                    </a:p>
                  </a:txBody>
                  <a:tcPr marL="68580" marR="68580" marT="34290" marB="34290" anchor="ctr">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1</a:t>
                      </a:r>
                      <a:endParaRPr lang="en-IN" sz="1400" dirty="0"/>
                    </a:p>
                  </a:txBody>
                  <a:tcPr marL="68580" marR="68580" marT="34290" marB="34290" anchor="ctr">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0</a:t>
                      </a:r>
                      <a:endParaRPr lang="en-IN" sz="1400" dirty="0"/>
                    </a:p>
                  </a:txBody>
                  <a:tcPr marL="68580" marR="68580" marT="34290" marB="34290" anchor="ctr">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0</a:t>
                      </a:r>
                      <a:endParaRPr lang="en-IN" sz="1400" dirty="0"/>
                    </a:p>
                  </a:txBody>
                  <a:tcPr marL="68580" marR="68580" marT="34290" marB="34290" anchor="ctr">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extLst>
                  <a:ext uri="{0D108BD9-81ED-4DB2-BD59-A6C34878D82A}">
                    <a16:rowId xmlns:a16="http://schemas.microsoft.com/office/drawing/2014/main" xmlns="" val="10000"/>
                  </a:ext>
                </a:extLst>
              </a:tr>
              <a:tr h="607022">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endParaRPr lang="en-IN" sz="1400" dirty="0"/>
                    </a:p>
                  </a:txBody>
                  <a:tcPr marL="68580" marR="68580" marT="34290" marB="34290" anchor="ctr">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endParaRPr lang="en-IN" sz="1400" dirty="0"/>
                    </a:p>
                  </a:txBody>
                  <a:tcPr marL="68580" marR="68580" marT="34290" marB="34290" anchor="ctr">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endParaRPr lang="en-IN" sz="1400" dirty="0"/>
                    </a:p>
                  </a:txBody>
                  <a:tcPr marL="68580" marR="68580" marT="34290" marB="34290" anchor="ctr">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endParaRPr lang="en-IN" sz="1400"/>
                    </a:p>
                  </a:txBody>
                  <a:tcPr marL="68580" marR="68580" marT="34290" marB="34290" anchor="ctr">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endParaRPr lang="en-IN" sz="1400" dirty="0"/>
                    </a:p>
                  </a:txBody>
                  <a:tcPr marL="68580" marR="68580" marT="34290" marB="34290" anchor="ctr">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extLst>
                  <a:ext uri="{0D108BD9-81ED-4DB2-BD59-A6C34878D82A}">
                    <a16:rowId xmlns:a16="http://schemas.microsoft.com/office/drawing/2014/main" xmlns="" val="10001"/>
                  </a:ext>
                </a:extLst>
              </a:tr>
              <a:tr h="607022">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0</a:t>
                      </a:r>
                      <a:endParaRPr lang="en-IN" sz="1400" dirty="0"/>
                    </a:p>
                  </a:txBody>
                  <a:tcPr marL="68580" marR="68580" marT="34290" marB="34290" anchor="ctr">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1</a:t>
                      </a:r>
                      <a:endParaRPr lang="en-IN" sz="1400" dirty="0"/>
                    </a:p>
                  </a:txBody>
                  <a:tcPr marL="68580" marR="68580" marT="34290" marB="34290" anchor="ctr">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0</a:t>
                      </a:r>
                      <a:endParaRPr lang="en-IN" sz="1400" dirty="0"/>
                    </a:p>
                  </a:txBody>
                  <a:tcPr marL="68580" marR="68580" marT="34290" marB="34290" anchor="ctr">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1</a:t>
                      </a:r>
                      <a:endParaRPr lang="en-IN" sz="1400" dirty="0"/>
                    </a:p>
                  </a:txBody>
                  <a:tcPr marL="68580" marR="68580" marT="34290" marB="34290" anchor="ctr">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0</a:t>
                      </a:r>
                      <a:endParaRPr lang="en-IN" sz="1400" dirty="0"/>
                    </a:p>
                  </a:txBody>
                  <a:tcPr marL="68580" marR="68580" marT="34290" marB="34290" anchor="ctr">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extLst>
                  <a:ext uri="{0D108BD9-81ED-4DB2-BD59-A6C34878D82A}">
                    <a16:rowId xmlns:a16="http://schemas.microsoft.com/office/drawing/2014/main" xmlns="" val="10002"/>
                  </a:ext>
                </a:extLst>
              </a:tr>
              <a:tr h="607022">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endParaRPr lang="en-IN" sz="1400" dirty="0"/>
                    </a:p>
                  </a:txBody>
                  <a:tcPr marL="68580" marR="68580" marT="34290" marB="34290" anchor="ctr">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endParaRPr lang="en-IN" sz="1400" dirty="0"/>
                    </a:p>
                  </a:txBody>
                  <a:tcPr marL="68580" marR="68580" marT="34290" marB="34290" anchor="ctr">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endParaRPr lang="en-IN" sz="1400" dirty="0"/>
                    </a:p>
                  </a:txBody>
                  <a:tcPr marL="68580" marR="68580" marT="34290" marB="34290" anchor="ctr">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endParaRPr lang="en-IN" sz="1400" dirty="0"/>
                    </a:p>
                  </a:txBody>
                  <a:tcPr marL="68580" marR="68580" marT="34290" marB="34290" anchor="ctr">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endParaRPr lang="en-IN" sz="1400" dirty="0"/>
                    </a:p>
                  </a:txBody>
                  <a:tcPr marL="68580" marR="68580" marT="34290" marB="34290" anchor="ctr">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extLst>
                  <a:ext uri="{0D108BD9-81ED-4DB2-BD59-A6C34878D82A}">
                    <a16:rowId xmlns:a16="http://schemas.microsoft.com/office/drawing/2014/main" xmlns="" val="10003"/>
                  </a:ext>
                </a:extLst>
              </a:tr>
              <a:tr h="607022">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endParaRPr lang="en-IN" sz="1400" dirty="0"/>
                    </a:p>
                  </a:txBody>
                  <a:tcPr marL="68580" marR="68580" marT="34290" marB="34290" anchor="ctr">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endParaRPr lang="en-IN" sz="1400" dirty="0"/>
                    </a:p>
                  </a:txBody>
                  <a:tcPr marL="68580" marR="68580" marT="34290" marB="34290" anchor="ctr">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endParaRPr lang="en-IN" sz="1400" dirty="0"/>
                    </a:p>
                  </a:txBody>
                  <a:tcPr marL="68580" marR="68580" marT="34290" marB="34290" anchor="ctr">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endParaRPr lang="en-IN" sz="1400" dirty="0"/>
                    </a:p>
                  </a:txBody>
                  <a:tcPr marL="68580" marR="68580" marT="34290" marB="34290" anchor="ctr">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endParaRPr lang="en-IN" sz="1400" dirty="0"/>
                    </a:p>
                  </a:txBody>
                  <a:tcPr marL="68580" marR="68580" marT="34290" marB="34290" anchor="ctr">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extLst>
                  <a:ext uri="{0D108BD9-81ED-4DB2-BD59-A6C34878D82A}">
                    <a16:rowId xmlns:a16="http://schemas.microsoft.com/office/drawing/2014/main" xmlns="" val="10004"/>
                  </a:ext>
                </a:extLst>
              </a:tr>
            </a:tbl>
          </a:graphicData>
        </a:graphic>
      </p:graphicFrame>
      <p:graphicFrame>
        <p:nvGraphicFramePr>
          <p:cNvPr id="53" name="Table 52">
            <a:extLst>
              <a:ext uri="{FF2B5EF4-FFF2-40B4-BE49-F238E27FC236}">
                <a16:creationId xmlns:a16="http://schemas.microsoft.com/office/drawing/2014/main" xmlns="" id="{3A7D9679-F982-C084-BFE4-D90014740163}"/>
              </a:ext>
            </a:extLst>
          </p:cNvPr>
          <p:cNvGraphicFramePr>
            <a:graphicFrameLocks noGrp="1"/>
          </p:cNvGraphicFramePr>
          <p:nvPr/>
        </p:nvGraphicFramePr>
        <p:xfrm>
          <a:off x="6607342" y="1054196"/>
          <a:ext cx="894635" cy="3035110"/>
        </p:xfrm>
        <a:graphic>
          <a:graphicData uri="http://schemas.openxmlformats.org/drawingml/2006/table">
            <a:tbl>
              <a:tblPr firstRow="1" bandRow="1"/>
              <a:tblGrid>
                <a:gridCol w="894635">
                  <a:extLst>
                    <a:ext uri="{9D8B030D-6E8A-4147-A177-3AD203B41FA5}">
                      <a16:colId xmlns:a16="http://schemas.microsoft.com/office/drawing/2014/main" xmlns="" val="20000"/>
                    </a:ext>
                  </a:extLst>
                </a:gridCol>
              </a:tblGrid>
              <a:tr h="607022">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0</a:t>
                      </a:r>
                      <a:endParaRPr lang="en-IN" sz="1400" dirty="0"/>
                    </a:p>
                  </a:txBody>
                  <a:tcPr marL="68580" marR="68580" marT="34290" marB="34290" anchor="ctr">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extLst>
                  <a:ext uri="{0D108BD9-81ED-4DB2-BD59-A6C34878D82A}">
                    <a16:rowId xmlns:a16="http://schemas.microsoft.com/office/drawing/2014/main" xmlns="" val="10000"/>
                  </a:ext>
                </a:extLst>
              </a:tr>
              <a:tr h="607022">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endParaRPr lang="en-IN" sz="1400" dirty="0"/>
                    </a:p>
                  </a:txBody>
                  <a:tcPr marL="68580" marR="68580" marT="34290" marB="34290" anchor="ctr">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extLst>
                  <a:ext uri="{0D108BD9-81ED-4DB2-BD59-A6C34878D82A}">
                    <a16:rowId xmlns:a16="http://schemas.microsoft.com/office/drawing/2014/main" xmlns="" val="10001"/>
                  </a:ext>
                </a:extLst>
              </a:tr>
              <a:tr h="607022">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1</a:t>
                      </a:r>
                      <a:endParaRPr lang="en-IN" sz="1400" dirty="0"/>
                    </a:p>
                  </a:txBody>
                  <a:tcPr marL="68580" marR="68580" marT="34290" marB="34290" anchor="ctr">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extLst>
                  <a:ext uri="{0D108BD9-81ED-4DB2-BD59-A6C34878D82A}">
                    <a16:rowId xmlns:a16="http://schemas.microsoft.com/office/drawing/2014/main" xmlns="" val="10002"/>
                  </a:ext>
                </a:extLst>
              </a:tr>
              <a:tr h="607022">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endParaRPr lang="en-IN" sz="1400" dirty="0"/>
                    </a:p>
                  </a:txBody>
                  <a:tcPr marL="68580" marR="68580" marT="34290" marB="34290" anchor="ctr">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extLst>
                  <a:ext uri="{0D108BD9-81ED-4DB2-BD59-A6C34878D82A}">
                    <a16:rowId xmlns:a16="http://schemas.microsoft.com/office/drawing/2014/main" xmlns="" val="10003"/>
                  </a:ext>
                </a:extLst>
              </a:tr>
              <a:tr h="607022">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endParaRPr lang="en-IN" sz="1400" dirty="0"/>
                    </a:p>
                  </a:txBody>
                  <a:tcPr marL="68580" marR="68580" marT="34290" marB="34290" anchor="ctr">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extLst>
                  <a:ext uri="{0D108BD9-81ED-4DB2-BD59-A6C34878D82A}">
                    <a16:rowId xmlns:a16="http://schemas.microsoft.com/office/drawing/2014/main" xmlns="" val="10004"/>
                  </a:ext>
                </a:extLst>
              </a:tr>
            </a:tbl>
          </a:graphicData>
        </a:graphic>
      </p:graphicFrame>
      <p:cxnSp>
        <p:nvCxnSpPr>
          <p:cNvPr id="54" name="Elbow Connector 9">
            <a:extLst>
              <a:ext uri="{FF2B5EF4-FFF2-40B4-BE49-F238E27FC236}">
                <a16:creationId xmlns:a16="http://schemas.microsoft.com/office/drawing/2014/main" xmlns="" id="{D0EAD26B-C6BB-3366-5E38-CCDE2D97A611}"/>
              </a:ext>
            </a:extLst>
          </p:cNvPr>
          <p:cNvCxnSpPr/>
          <p:nvPr/>
        </p:nvCxnSpPr>
        <p:spPr>
          <a:xfrm flipV="1">
            <a:off x="2134165" y="1054197"/>
            <a:ext cx="1814198" cy="615614"/>
          </a:xfrm>
          <a:prstGeom prst="bentConnector3">
            <a:avLst/>
          </a:prstGeom>
          <a:noFill/>
          <a:ln w="60325" cap="flat" cmpd="sng" algn="ctr">
            <a:solidFill>
              <a:srgbClr val="F19D19">
                <a:lumMod val="75000"/>
              </a:srgbClr>
            </a:solidFill>
            <a:prstDash val="solid"/>
            <a:miter lim="800000"/>
          </a:ln>
          <a:effectLst/>
        </p:spPr>
      </p:cxnSp>
      <p:cxnSp>
        <p:nvCxnSpPr>
          <p:cNvPr id="55" name="Elbow Connector 12">
            <a:extLst>
              <a:ext uri="{FF2B5EF4-FFF2-40B4-BE49-F238E27FC236}">
                <a16:creationId xmlns:a16="http://schemas.microsoft.com/office/drawing/2014/main" xmlns="" id="{A73DA0AF-7EE4-A2E6-D111-748885F41E86}"/>
              </a:ext>
            </a:extLst>
          </p:cNvPr>
          <p:cNvCxnSpPr/>
          <p:nvPr/>
        </p:nvCxnSpPr>
        <p:spPr>
          <a:xfrm>
            <a:off x="3948364" y="1054197"/>
            <a:ext cx="1732547" cy="615614"/>
          </a:xfrm>
          <a:prstGeom prst="bentConnector3">
            <a:avLst/>
          </a:prstGeom>
          <a:noFill/>
          <a:ln w="60325" cap="flat" cmpd="sng" algn="ctr">
            <a:solidFill>
              <a:srgbClr val="F19D19">
                <a:lumMod val="75000"/>
              </a:srgbClr>
            </a:solidFill>
            <a:prstDash val="solid"/>
            <a:miter lim="800000"/>
          </a:ln>
          <a:effectLst/>
        </p:spPr>
      </p:cxnSp>
      <p:cxnSp>
        <p:nvCxnSpPr>
          <p:cNvPr id="56" name="Straight Connector 55">
            <a:extLst>
              <a:ext uri="{FF2B5EF4-FFF2-40B4-BE49-F238E27FC236}">
                <a16:creationId xmlns:a16="http://schemas.microsoft.com/office/drawing/2014/main" xmlns="" id="{163334C8-DADD-C52F-D0DF-D990C26A129C}"/>
              </a:ext>
            </a:extLst>
          </p:cNvPr>
          <p:cNvCxnSpPr/>
          <p:nvPr/>
        </p:nvCxnSpPr>
        <p:spPr>
          <a:xfrm>
            <a:off x="5680910" y="1669811"/>
            <a:ext cx="1821066" cy="0"/>
          </a:xfrm>
          <a:prstGeom prst="line">
            <a:avLst/>
          </a:prstGeom>
          <a:noFill/>
          <a:ln w="60325" cap="flat" cmpd="sng" algn="ctr">
            <a:solidFill>
              <a:srgbClr val="F19D19">
                <a:lumMod val="75000"/>
              </a:srgbClr>
            </a:solidFill>
            <a:prstDash val="solid"/>
            <a:miter lim="800000"/>
          </a:ln>
          <a:effectLst/>
        </p:spPr>
      </p:cxnSp>
      <p:cxnSp>
        <p:nvCxnSpPr>
          <p:cNvPr id="57" name="Elbow Connector 15">
            <a:extLst>
              <a:ext uri="{FF2B5EF4-FFF2-40B4-BE49-F238E27FC236}">
                <a16:creationId xmlns:a16="http://schemas.microsoft.com/office/drawing/2014/main" xmlns="" id="{1D060DA7-EE40-A38D-9E5D-4EC14DFD627F}"/>
              </a:ext>
            </a:extLst>
          </p:cNvPr>
          <p:cNvCxnSpPr/>
          <p:nvPr/>
        </p:nvCxnSpPr>
        <p:spPr>
          <a:xfrm flipV="1">
            <a:off x="2134165" y="2287434"/>
            <a:ext cx="1814198" cy="615614"/>
          </a:xfrm>
          <a:prstGeom prst="bentConnector3">
            <a:avLst/>
          </a:prstGeom>
          <a:noFill/>
          <a:ln w="60325" cap="flat" cmpd="sng" algn="ctr">
            <a:solidFill>
              <a:srgbClr val="1D9A78">
                <a:lumMod val="50000"/>
              </a:srgbClr>
            </a:solidFill>
            <a:prstDash val="solid"/>
            <a:miter lim="800000"/>
          </a:ln>
          <a:effectLst/>
        </p:spPr>
      </p:cxnSp>
      <p:cxnSp>
        <p:nvCxnSpPr>
          <p:cNvPr id="58" name="Elbow Connector 20">
            <a:extLst>
              <a:ext uri="{FF2B5EF4-FFF2-40B4-BE49-F238E27FC236}">
                <a16:creationId xmlns:a16="http://schemas.microsoft.com/office/drawing/2014/main" xmlns="" id="{6002C2E0-F78E-4F7F-8C3C-E4F56E856B65}"/>
              </a:ext>
            </a:extLst>
          </p:cNvPr>
          <p:cNvCxnSpPr/>
          <p:nvPr/>
        </p:nvCxnSpPr>
        <p:spPr>
          <a:xfrm flipV="1">
            <a:off x="5720443" y="2285425"/>
            <a:ext cx="1781534" cy="593273"/>
          </a:xfrm>
          <a:prstGeom prst="bentConnector3">
            <a:avLst/>
          </a:prstGeom>
          <a:noFill/>
          <a:ln w="60325" cap="flat" cmpd="sng" algn="ctr">
            <a:solidFill>
              <a:srgbClr val="1D9A78">
                <a:lumMod val="50000"/>
              </a:srgbClr>
            </a:solidFill>
            <a:prstDash val="solid"/>
            <a:miter lim="800000"/>
          </a:ln>
          <a:effectLst/>
        </p:spPr>
      </p:cxnSp>
      <p:cxnSp>
        <p:nvCxnSpPr>
          <p:cNvPr id="59" name="Straight Connector 58">
            <a:extLst>
              <a:ext uri="{FF2B5EF4-FFF2-40B4-BE49-F238E27FC236}">
                <a16:creationId xmlns:a16="http://schemas.microsoft.com/office/drawing/2014/main" xmlns="" id="{C233092B-8CB6-A701-2DCF-6332092B80DB}"/>
              </a:ext>
            </a:extLst>
          </p:cNvPr>
          <p:cNvCxnSpPr/>
          <p:nvPr/>
        </p:nvCxnSpPr>
        <p:spPr>
          <a:xfrm>
            <a:off x="2123279" y="4062739"/>
            <a:ext cx="1789290" cy="10886"/>
          </a:xfrm>
          <a:prstGeom prst="line">
            <a:avLst/>
          </a:prstGeom>
          <a:noFill/>
          <a:ln w="69850" cap="flat" cmpd="sng" algn="ctr">
            <a:solidFill>
              <a:srgbClr val="5430AA"/>
            </a:solidFill>
            <a:prstDash val="solid"/>
            <a:miter lim="800000"/>
          </a:ln>
          <a:effectLst/>
        </p:spPr>
      </p:cxnSp>
      <p:sp>
        <p:nvSpPr>
          <p:cNvPr id="60" name="Freeform 13">
            <a:extLst>
              <a:ext uri="{FF2B5EF4-FFF2-40B4-BE49-F238E27FC236}">
                <a16:creationId xmlns:a16="http://schemas.microsoft.com/office/drawing/2014/main" xmlns="" id="{2289CB4A-03D6-B8AE-9A0B-7B60DB83EBDE}"/>
              </a:ext>
            </a:extLst>
          </p:cNvPr>
          <p:cNvSpPr/>
          <p:nvPr/>
        </p:nvSpPr>
        <p:spPr>
          <a:xfrm>
            <a:off x="3913414" y="3477412"/>
            <a:ext cx="3592286" cy="609600"/>
          </a:xfrm>
          <a:custGeom>
            <a:avLst/>
            <a:gdLst>
              <a:gd name="connsiteX0" fmla="*/ 0 w 4789714"/>
              <a:gd name="connsiteY0" fmla="*/ 812800 h 812800"/>
              <a:gd name="connsiteX1" fmla="*/ 14514 w 4789714"/>
              <a:gd name="connsiteY1" fmla="*/ 29029 h 812800"/>
              <a:gd name="connsiteX2" fmla="*/ 1204685 w 4789714"/>
              <a:gd name="connsiteY2" fmla="*/ 0 h 812800"/>
              <a:gd name="connsiteX3" fmla="*/ 2394857 w 4789714"/>
              <a:gd name="connsiteY3" fmla="*/ 14515 h 812800"/>
              <a:gd name="connsiteX4" fmla="*/ 2409371 w 4789714"/>
              <a:gd name="connsiteY4" fmla="*/ 812800 h 812800"/>
              <a:gd name="connsiteX5" fmla="*/ 3599543 w 4789714"/>
              <a:gd name="connsiteY5" fmla="*/ 812800 h 812800"/>
              <a:gd name="connsiteX6" fmla="*/ 3599543 w 4789714"/>
              <a:gd name="connsiteY6" fmla="*/ 14515 h 812800"/>
              <a:gd name="connsiteX7" fmla="*/ 4789714 w 4789714"/>
              <a:gd name="connsiteY7" fmla="*/ 0 h 81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89714" h="812800">
                <a:moveTo>
                  <a:pt x="0" y="812800"/>
                </a:moveTo>
                <a:lnTo>
                  <a:pt x="14514" y="29029"/>
                </a:lnTo>
                <a:lnTo>
                  <a:pt x="1204685" y="0"/>
                </a:lnTo>
                <a:lnTo>
                  <a:pt x="2394857" y="14515"/>
                </a:lnTo>
                <a:lnTo>
                  <a:pt x="2409371" y="812800"/>
                </a:lnTo>
                <a:lnTo>
                  <a:pt x="3599543" y="812800"/>
                </a:lnTo>
                <a:lnTo>
                  <a:pt x="3599543" y="14515"/>
                </a:lnTo>
                <a:lnTo>
                  <a:pt x="4789714" y="0"/>
                </a:lnTo>
              </a:path>
            </a:pathLst>
          </a:custGeom>
          <a:noFill/>
          <a:ln w="69850" cap="flat" cmpd="sng" algn="ctr">
            <a:solidFill>
              <a:srgbClr val="5430AA"/>
            </a:solidFill>
            <a:prstDash val="solid"/>
            <a:miter lim="800000"/>
          </a:ln>
          <a:effectLst/>
        </p:spPr>
        <p:txBody>
          <a:bodyPr rtlCol="0" anchor="ctr"/>
          <a:lstStyle/>
          <a:p>
            <a:pPr algn="ctr" defTabSz="685800">
              <a:buClrTx/>
              <a:defRPr/>
            </a:pPr>
            <a:endParaRPr lang="en-IN" sz="1350" kern="1200">
              <a:solidFill>
                <a:srgbClr val="212121"/>
              </a:solidFill>
              <a:latin typeface="Roboto Condensed"/>
              <a:ea typeface="+mn-ea"/>
              <a:cs typeface="+mn-cs"/>
            </a:endParaRPr>
          </a:p>
        </p:txBody>
      </p:sp>
      <p:sp>
        <p:nvSpPr>
          <p:cNvPr id="61" name="TextBox 60">
            <a:extLst>
              <a:ext uri="{FF2B5EF4-FFF2-40B4-BE49-F238E27FC236}">
                <a16:creationId xmlns:a16="http://schemas.microsoft.com/office/drawing/2014/main" xmlns="" id="{90AB3BAE-5DAA-98F2-B22F-DD25F0EC7A88}"/>
              </a:ext>
            </a:extLst>
          </p:cNvPr>
          <p:cNvSpPr txBox="1"/>
          <p:nvPr/>
        </p:nvSpPr>
        <p:spPr>
          <a:xfrm>
            <a:off x="371383" y="1384339"/>
            <a:ext cx="1787669" cy="323165"/>
          </a:xfrm>
          <a:prstGeom prst="rect">
            <a:avLst/>
          </a:prstGeom>
          <a:noFill/>
        </p:spPr>
        <p:txBody>
          <a:bodyPr wrap="none" rtlCol="0">
            <a:spAutoFit/>
          </a:bodyPr>
          <a:lstStyle/>
          <a:p>
            <a:pPr>
              <a:buClrTx/>
              <a:buFontTx/>
              <a:buNone/>
            </a:pPr>
            <a:r>
              <a:rPr lang="en-US" sz="1500" b="1" kern="1200" dirty="0">
                <a:solidFill>
                  <a:srgbClr val="F19D19">
                    <a:lumMod val="75000"/>
                  </a:srgbClr>
                </a:solidFill>
                <a:latin typeface="Roboto Condensed"/>
                <a:ea typeface="+mn-ea"/>
                <a:cs typeface="+mn-cs"/>
              </a:rPr>
              <a:t>Data Input Signal (A)</a:t>
            </a:r>
            <a:endParaRPr lang="en-IN" sz="1500" b="1" kern="1200" dirty="0">
              <a:solidFill>
                <a:srgbClr val="F19D19">
                  <a:lumMod val="75000"/>
                </a:srgbClr>
              </a:solidFill>
              <a:latin typeface="Roboto Condensed"/>
              <a:ea typeface="+mn-ea"/>
              <a:cs typeface="+mn-cs"/>
            </a:endParaRPr>
          </a:p>
        </p:txBody>
      </p:sp>
      <p:sp>
        <p:nvSpPr>
          <p:cNvPr id="62" name="TextBox 61">
            <a:extLst>
              <a:ext uri="{FF2B5EF4-FFF2-40B4-BE49-F238E27FC236}">
                <a16:creationId xmlns:a16="http://schemas.microsoft.com/office/drawing/2014/main" xmlns="" id="{E1011CCA-F28C-FECC-96BD-B0C103FE7108}"/>
              </a:ext>
            </a:extLst>
          </p:cNvPr>
          <p:cNvSpPr txBox="1"/>
          <p:nvPr/>
        </p:nvSpPr>
        <p:spPr>
          <a:xfrm>
            <a:off x="489604" y="2602965"/>
            <a:ext cx="1515158" cy="323165"/>
          </a:xfrm>
          <a:prstGeom prst="rect">
            <a:avLst/>
          </a:prstGeom>
          <a:noFill/>
        </p:spPr>
        <p:txBody>
          <a:bodyPr wrap="none" rtlCol="0">
            <a:spAutoFit/>
          </a:bodyPr>
          <a:lstStyle/>
          <a:p>
            <a:pPr>
              <a:buClrTx/>
              <a:buFontTx/>
              <a:buNone/>
            </a:pPr>
            <a:r>
              <a:rPr lang="en-US" sz="1500" b="1" kern="1200" dirty="0">
                <a:solidFill>
                  <a:srgbClr val="1D9A78">
                    <a:lumMod val="50000"/>
                  </a:srgbClr>
                </a:solidFill>
                <a:latin typeface="Roboto Condensed"/>
                <a:ea typeface="+mn-ea"/>
                <a:cs typeface="+mn-cs"/>
              </a:rPr>
              <a:t>PN bit stream (B)</a:t>
            </a:r>
            <a:endParaRPr lang="en-IN" sz="1500" b="1" kern="1200" dirty="0">
              <a:solidFill>
                <a:srgbClr val="1D9A78">
                  <a:lumMod val="50000"/>
                </a:srgbClr>
              </a:solidFill>
              <a:latin typeface="Roboto Condensed"/>
              <a:ea typeface="+mn-ea"/>
              <a:cs typeface="+mn-cs"/>
            </a:endParaRPr>
          </a:p>
        </p:txBody>
      </p:sp>
      <p:sp>
        <p:nvSpPr>
          <p:cNvPr id="63" name="TextBox 62">
            <a:extLst>
              <a:ext uri="{FF2B5EF4-FFF2-40B4-BE49-F238E27FC236}">
                <a16:creationId xmlns:a16="http://schemas.microsoft.com/office/drawing/2014/main" xmlns="" id="{4B3D74A9-E0C1-81ED-7A89-8812F64DC068}"/>
              </a:ext>
            </a:extLst>
          </p:cNvPr>
          <p:cNvSpPr txBox="1"/>
          <p:nvPr/>
        </p:nvSpPr>
        <p:spPr>
          <a:xfrm>
            <a:off x="862422" y="3797815"/>
            <a:ext cx="893193" cy="323165"/>
          </a:xfrm>
          <a:prstGeom prst="rect">
            <a:avLst/>
          </a:prstGeom>
          <a:noFill/>
        </p:spPr>
        <p:txBody>
          <a:bodyPr wrap="none" rtlCol="0">
            <a:spAutoFit/>
          </a:bodyPr>
          <a:lstStyle/>
          <a:p>
            <a:pPr>
              <a:buClrTx/>
              <a:buFontTx/>
              <a:buNone/>
            </a:pPr>
            <a:r>
              <a:rPr lang="en-US" sz="1500" b="1" kern="1200" dirty="0">
                <a:solidFill>
                  <a:srgbClr val="5430AA"/>
                </a:solidFill>
                <a:latin typeface="Roboto Condensed"/>
                <a:ea typeface="+mn-ea"/>
                <a:cs typeface="+mn-cs"/>
              </a:rPr>
              <a:t>C=A </a:t>
            </a:r>
            <a:r>
              <a:rPr lang="en-IN" sz="1500" kern="1200" dirty="0">
                <a:solidFill>
                  <a:srgbClr val="5430AA"/>
                </a:solidFill>
                <a:latin typeface="Roboto Condensed"/>
                <a:ea typeface="+mn-ea"/>
                <a:cs typeface="+mn-cs"/>
              </a:rPr>
              <a:t>⊕ </a:t>
            </a:r>
            <a:r>
              <a:rPr lang="en-US" sz="1500" b="1" kern="1200" dirty="0">
                <a:solidFill>
                  <a:srgbClr val="5430AA"/>
                </a:solidFill>
                <a:latin typeface="Roboto Condensed"/>
                <a:ea typeface="+mn-ea"/>
                <a:cs typeface="+mn-cs"/>
              </a:rPr>
              <a:t>B</a:t>
            </a:r>
            <a:endParaRPr lang="en-IN" sz="1500" b="1" kern="1200" dirty="0">
              <a:solidFill>
                <a:srgbClr val="5430AA"/>
              </a:solidFill>
              <a:latin typeface="Roboto Condensed"/>
              <a:ea typeface="+mn-ea"/>
              <a:cs typeface="+mn-cs"/>
            </a:endParaRPr>
          </a:p>
        </p:txBody>
      </p:sp>
      <p:sp>
        <p:nvSpPr>
          <p:cNvPr id="64" name="Rectangle 63">
            <a:extLst>
              <a:ext uri="{FF2B5EF4-FFF2-40B4-BE49-F238E27FC236}">
                <a16:creationId xmlns:a16="http://schemas.microsoft.com/office/drawing/2014/main" xmlns="" id="{D5A2FB85-50A1-72E1-30F0-65A27616DA17}"/>
              </a:ext>
            </a:extLst>
          </p:cNvPr>
          <p:cNvSpPr/>
          <p:nvPr/>
        </p:nvSpPr>
        <p:spPr>
          <a:xfrm>
            <a:off x="2436659" y="3679315"/>
            <a:ext cx="269626" cy="300082"/>
          </a:xfrm>
          <a:prstGeom prst="rect">
            <a:avLst/>
          </a:prstGeom>
        </p:spPr>
        <p:txBody>
          <a:bodyPr wrap="none">
            <a:spAutoFit/>
          </a:bodyPr>
          <a:lstStyle/>
          <a:p>
            <a:pPr algn="ctr">
              <a:buClrTx/>
              <a:buFontTx/>
              <a:buNone/>
            </a:pPr>
            <a:r>
              <a:rPr lang="en-US" sz="1350" kern="1200" dirty="0">
                <a:solidFill>
                  <a:srgbClr val="212121"/>
                </a:solidFill>
                <a:latin typeface="Roboto Condensed"/>
                <a:ea typeface="+mn-ea"/>
                <a:cs typeface="+mn-cs"/>
              </a:rPr>
              <a:t>0</a:t>
            </a:r>
            <a:endParaRPr lang="en-IN" sz="1350" kern="1200" dirty="0">
              <a:solidFill>
                <a:srgbClr val="212121"/>
              </a:solidFill>
              <a:latin typeface="Roboto Condensed"/>
              <a:ea typeface="+mn-ea"/>
              <a:cs typeface="+mn-cs"/>
            </a:endParaRPr>
          </a:p>
        </p:txBody>
      </p:sp>
      <p:sp>
        <p:nvSpPr>
          <p:cNvPr id="65" name="Rectangle 64">
            <a:extLst>
              <a:ext uri="{FF2B5EF4-FFF2-40B4-BE49-F238E27FC236}">
                <a16:creationId xmlns:a16="http://schemas.microsoft.com/office/drawing/2014/main" xmlns="" id="{26A903D5-B17D-8A42-C77E-F2109A73911F}"/>
              </a:ext>
            </a:extLst>
          </p:cNvPr>
          <p:cNvSpPr/>
          <p:nvPr/>
        </p:nvSpPr>
        <p:spPr>
          <a:xfrm>
            <a:off x="3315387" y="3679315"/>
            <a:ext cx="269626" cy="300082"/>
          </a:xfrm>
          <a:prstGeom prst="rect">
            <a:avLst/>
          </a:prstGeom>
        </p:spPr>
        <p:txBody>
          <a:bodyPr wrap="none">
            <a:spAutoFit/>
          </a:bodyPr>
          <a:lstStyle/>
          <a:p>
            <a:pPr algn="ctr">
              <a:buClrTx/>
              <a:buFontTx/>
              <a:buNone/>
            </a:pPr>
            <a:r>
              <a:rPr lang="en-US" sz="1350" kern="1200" dirty="0">
                <a:solidFill>
                  <a:srgbClr val="212121"/>
                </a:solidFill>
                <a:latin typeface="Roboto Condensed"/>
                <a:ea typeface="+mn-ea"/>
                <a:cs typeface="+mn-cs"/>
              </a:rPr>
              <a:t>0</a:t>
            </a:r>
            <a:endParaRPr lang="en-IN" sz="1350" kern="1200" dirty="0">
              <a:solidFill>
                <a:srgbClr val="212121"/>
              </a:solidFill>
              <a:latin typeface="Roboto Condensed"/>
              <a:ea typeface="+mn-ea"/>
              <a:cs typeface="+mn-cs"/>
            </a:endParaRPr>
          </a:p>
        </p:txBody>
      </p:sp>
      <p:sp>
        <p:nvSpPr>
          <p:cNvPr id="70" name="Rectangle 69">
            <a:extLst>
              <a:ext uri="{FF2B5EF4-FFF2-40B4-BE49-F238E27FC236}">
                <a16:creationId xmlns:a16="http://schemas.microsoft.com/office/drawing/2014/main" xmlns="" id="{4FF1E88F-314D-06F9-911E-BF3344041FB5}"/>
              </a:ext>
            </a:extLst>
          </p:cNvPr>
          <p:cNvSpPr/>
          <p:nvPr/>
        </p:nvSpPr>
        <p:spPr>
          <a:xfrm>
            <a:off x="4269364" y="3679315"/>
            <a:ext cx="269626" cy="300082"/>
          </a:xfrm>
          <a:prstGeom prst="rect">
            <a:avLst/>
          </a:prstGeom>
        </p:spPr>
        <p:txBody>
          <a:bodyPr wrap="none">
            <a:spAutoFit/>
          </a:bodyPr>
          <a:lstStyle/>
          <a:p>
            <a:pPr algn="ctr">
              <a:buClrTx/>
              <a:buFontTx/>
              <a:buNone/>
            </a:pPr>
            <a:r>
              <a:rPr lang="en-US" sz="1350" kern="1200" dirty="0">
                <a:solidFill>
                  <a:srgbClr val="212121"/>
                </a:solidFill>
                <a:latin typeface="Roboto Condensed"/>
                <a:ea typeface="+mn-ea"/>
                <a:cs typeface="+mn-cs"/>
              </a:rPr>
              <a:t>1</a:t>
            </a:r>
            <a:endParaRPr lang="en-IN" sz="1350" kern="1200" dirty="0">
              <a:solidFill>
                <a:srgbClr val="212121"/>
              </a:solidFill>
              <a:latin typeface="Roboto Condensed"/>
              <a:ea typeface="+mn-ea"/>
              <a:cs typeface="+mn-cs"/>
            </a:endParaRPr>
          </a:p>
        </p:txBody>
      </p:sp>
      <p:sp>
        <p:nvSpPr>
          <p:cNvPr id="71" name="Rectangle 70">
            <a:extLst>
              <a:ext uri="{FF2B5EF4-FFF2-40B4-BE49-F238E27FC236}">
                <a16:creationId xmlns:a16="http://schemas.microsoft.com/office/drawing/2014/main" xmlns="" id="{79E1B882-53B5-3515-6666-F284681894EF}"/>
              </a:ext>
            </a:extLst>
          </p:cNvPr>
          <p:cNvSpPr/>
          <p:nvPr/>
        </p:nvSpPr>
        <p:spPr>
          <a:xfrm>
            <a:off x="5094637" y="3679315"/>
            <a:ext cx="269626" cy="300082"/>
          </a:xfrm>
          <a:prstGeom prst="rect">
            <a:avLst/>
          </a:prstGeom>
        </p:spPr>
        <p:txBody>
          <a:bodyPr wrap="none">
            <a:spAutoFit/>
          </a:bodyPr>
          <a:lstStyle/>
          <a:p>
            <a:pPr algn="ctr">
              <a:buClrTx/>
              <a:buFontTx/>
              <a:buNone/>
            </a:pPr>
            <a:r>
              <a:rPr lang="en-US" sz="1350" kern="1200" dirty="0">
                <a:solidFill>
                  <a:srgbClr val="212121"/>
                </a:solidFill>
                <a:latin typeface="Roboto Condensed"/>
                <a:ea typeface="+mn-ea"/>
                <a:cs typeface="+mn-cs"/>
              </a:rPr>
              <a:t>1</a:t>
            </a:r>
            <a:endParaRPr lang="en-IN" sz="1350" kern="1200" dirty="0">
              <a:solidFill>
                <a:srgbClr val="212121"/>
              </a:solidFill>
              <a:latin typeface="Roboto Condensed"/>
              <a:ea typeface="+mn-ea"/>
              <a:cs typeface="+mn-cs"/>
            </a:endParaRPr>
          </a:p>
        </p:txBody>
      </p:sp>
      <p:sp>
        <p:nvSpPr>
          <p:cNvPr id="72" name="Rectangle 71">
            <a:extLst>
              <a:ext uri="{FF2B5EF4-FFF2-40B4-BE49-F238E27FC236}">
                <a16:creationId xmlns:a16="http://schemas.microsoft.com/office/drawing/2014/main" xmlns="" id="{8DF80702-20CB-3472-5ACF-87C3B779654D}"/>
              </a:ext>
            </a:extLst>
          </p:cNvPr>
          <p:cNvSpPr/>
          <p:nvPr/>
        </p:nvSpPr>
        <p:spPr>
          <a:xfrm>
            <a:off x="5999274" y="3679315"/>
            <a:ext cx="269626" cy="300082"/>
          </a:xfrm>
          <a:prstGeom prst="rect">
            <a:avLst/>
          </a:prstGeom>
        </p:spPr>
        <p:txBody>
          <a:bodyPr wrap="none">
            <a:spAutoFit/>
          </a:bodyPr>
          <a:lstStyle/>
          <a:p>
            <a:pPr algn="ctr">
              <a:buClrTx/>
              <a:buFontTx/>
              <a:buNone/>
            </a:pPr>
            <a:r>
              <a:rPr lang="en-US" sz="1350" kern="1200" dirty="0">
                <a:solidFill>
                  <a:srgbClr val="212121"/>
                </a:solidFill>
                <a:latin typeface="Roboto Condensed"/>
                <a:ea typeface="+mn-ea"/>
                <a:cs typeface="+mn-cs"/>
              </a:rPr>
              <a:t>0</a:t>
            </a:r>
            <a:endParaRPr lang="en-IN" sz="1350" kern="1200" dirty="0">
              <a:solidFill>
                <a:srgbClr val="212121"/>
              </a:solidFill>
              <a:latin typeface="Roboto Condensed"/>
              <a:ea typeface="+mn-ea"/>
              <a:cs typeface="+mn-cs"/>
            </a:endParaRPr>
          </a:p>
        </p:txBody>
      </p:sp>
      <p:sp>
        <p:nvSpPr>
          <p:cNvPr id="73" name="Rectangle 72">
            <a:extLst>
              <a:ext uri="{FF2B5EF4-FFF2-40B4-BE49-F238E27FC236}">
                <a16:creationId xmlns:a16="http://schemas.microsoft.com/office/drawing/2014/main" xmlns="" id="{69F615C4-6FE4-7D26-ECB9-928B3500CDE6}"/>
              </a:ext>
            </a:extLst>
          </p:cNvPr>
          <p:cNvSpPr/>
          <p:nvPr/>
        </p:nvSpPr>
        <p:spPr>
          <a:xfrm>
            <a:off x="6953251" y="3679315"/>
            <a:ext cx="269626" cy="300082"/>
          </a:xfrm>
          <a:prstGeom prst="rect">
            <a:avLst/>
          </a:prstGeom>
        </p:spPr>
        <p:txBody>
          <a:bodyPr wrap="none">
            <a:spAutoFit/>
          </a:bodyPr>
          <a:lstStyle/>
          <a:p>
            <a:pPr algn="ctr">
              <a:buClrTx/>
              <a:buFontTx/>
              <a:buNone/>
            </a:pPr>
            <a:r>
              <a:rPr lang="en-US" sz="1350" kern="1200" dirty="0">
                <a:solidFill>
                  <a:srgbClr val="212121"/>
                </a:solidFill>
                <a:latin typeface="Roboto Condensed"/>
                <a:ea typeface="+mn-ea"/>
                <a:cs typeface="+mn-cs"/>
              </a:rPr>
              <a:t>1</a:t>
            </a:r>
            <a:endParaRPr lang="en-IN" sz="1350" kern="1200" dirty="0">
              <a:solidFill>
                <a:srgbClr val="212121"/>
              </a:solidFill>
              <a:latin typeface="Roboto Condensed"/>
              <a:ea typeface="+mn-ea"/>
              <a:cs typeface="+mn-cs"/>
            </a:endParaRPr>
          </a:p>
        </p:txBody>
      </p:sp>
      <p:cxnSp>
        <p:nvCxnSpPr>
          <p:cNvPr id="74" name="Elbow Connector 22">
            <a:extLst>
              <a:ext uri="{FF2B5EF4-FFF2-40B4-BE49-F238E27FC236}">
                <a16:creationId xmlns:a16="http://schemas.microsoft.com/office/drawing/2014/main" xmlns="" id="{7C4E4741-1568-D676-D4FF-824D7CF7462E}"/>
              </a:ext>
            </a:extLst>
          </p:cNvPr>
          <p:cNvCxnSpPr/>
          <p:nvPr/>
        </p:nvCxnSpPr>
        <p:spPr>
          <a:xfrm flipV="1">
            <a:off x="3906245" y="2271754"/>
            <a:ext cx="1814198" cy="615614"/>
          </a:xfrm>
          <a:prstGeom prst="bentConnector3">
            <a:avLst/>
          </a:prstGeom>
          <a:noFill/>
          <a:ln w="60325" cap="flat" cmpd="sng" algn="ctr">
            <a:solidFill>
              <a:srgbClr val="1D9A78">
                <a:lumMod val="50000"/>
              </a:srgbClr>
            </a:solidFill>
            <a:prstDash val="solid"/>
            <a:miter lim="800000"/>
          </a:ln>
          <a:effectLst/>
        </p:spPr>
      </p:cxnSp>
      <p:cxnSp>
        <p:nvCxnSpPr>
          <p:cNvPr id="75" name="Straight Connector 74">
            <a:extLst>
              <a:ext uri="{FF2B5EF4-FFF2-40B4-BE49-F238E27FC236}">
                <a16:creationId xmlns:a16="http://schemas.microsoft.com/office/drawing/2014/main" xmlns="" id="{E410D022-D92F-3DAE-80CC-230238601146}"/>
              </a:ext>
            </a:extLst>
          </p:cNvPr>
          <p:cNvCxnSpPr/>
          <p:nvPr/>
        </p:nvCxnSpPr>
        <p:spPr>
          <a:xfrm>
            <a:off x="3927304" y="2285143"/>
            <a:ext cx="0" cy="597281"/>
          </a:xfrm>
          <a:prstGeom prst="line">
            <a:avLst/>
          </a:prstGeom>
          <a:noFill/>
          <a:ln w="60325" cap="flat" cmpd="sng" algn="ctr">
            <a:solidFill>
              <a:srgbClr val="1D9A78">
                <a:lumMod val="50000"/>
              </a:srgbClr>
            </a:solidFill>
            <a:prstDash val="solid"/>
            <a:miter lim="800000"/>
          </a:ln>
          <a:effectLst/>
        </p:spPr>
      </p:cxnSp>
      <p:cxnSp>
        <p:nvCxnSpPr>
          <p:cNvPr id="76" name="Straight Connector 75">
            <a:extLst>
              <a:ext uri="{FF2B5EF4-FFF2-40B4-BE49-F238E27FC236}">
                <a16:creationId xmlns:a16="http://schemas.microsoft.com/office/drawing/2014/main" xmlns="" id="{C6797305-5F07-B06B-B4D5-239CA81AF70E}"/>
              </a:ext>
            </a:extLst>
          </p:cNvPr>
          <p:cNvCxnSpPr/>
          <p:nvPr/>
        </p:nvCxnSpPr>
        <p:spPr>
          <a:xfrm>
            <a:off x="5709557" y="2290087"/>
            <a:ext cx="0" cy="597281"/>
          </a:xfrm>
          <a:prstGeom prst="line">
            <a:avLst/>
          </a:prstGeom>
          <a:noFill/>
          <a:ln w="60325" cap="flat" cmpd="sng" algn="ctr">
            <a:solidFill>
              <a:srgbClr val="1D9A78">
                <a:lumMod val="50000"/>
              </a:srgbClr>
            </a:solidFill>
            <a:prstDash val="solid"/>
            <a:miter lim="800000"/>
          </a:ln>
          <a:effectLst/>
        </p:spPr>
      </p:cxnSp>
    </p:spTree>
    <p:extLst>
      <p:ext uri="{BB962C8B-B14F-4D97-AF65-F5344CB8AC3E}">
        <p14:creationId xmlns:p14="http://schemas.microsoft.com/office/powerpoint/2010/main" xmlns="" val="34916997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pic>
        <p:nvPicPr>
          <p:cNvPr id="219" name="Google Shape;219;p26"/>
          <p:cNvPicPr preferRelativeResize="0"/>
          <p:nvPr/>
        </p:nvPicPr>
        <p:blipFill>
          <a:blip r:embed="rId3">
            <a:alphaModFix/>
          </a:blip>
          <a:stretch>
            <a:fillRect/>
          </a:stretch>
        </p:blipFill>
        <p:spPr>
          <a:xfrm>
            <a:off x="0" y="0"/>
            <a:ext cx="9144000" cy="5139333"/>
          </a:xfrm>
          <a:prstGeom prst="rect">
            <a:avLst/>
          </a:prstGeom>
          <a:noFill/>
          <a:ln>
            <a:noFill/>
          </a:ln>
        </p:spPr>
      </p:pic>
      <p:pic>
        <p:nvPicPr>
          <p:cNvPr id="220" name="Google Shape;220;p26"/>
          <p:cNvPicPr preferRelativeResize="0"/>
          <p:nvPr/>
        </p:nvPicPr>
        <p:blipFill>
          <a:blip r:embed="rId4">
            <a:alphaModFix/>
          </a:blip>
          <a:stretch>
            <a:fillRect/>
          </a:stretch>
        </p:blipFill>
        <p:spPr>
          <a:xfrm>
            <a:off x="4763" y="4750"/>
            <a:ext cx="9134475" cy="5133975"/>
          </a:xfrm>
          <a:prstGeom prst="rect">
            <a:avLst/>
          </a:prstGeom>
          <a:noFill/>
          <a:ln>
            <a:noFill/>
          </a:ln>
        </p:spPr>
      </p:pic>
      <p:sp>
        <p:nvSpPr>
          <p:cNvPr id="221" name="Google Shape;221;p26"/>
          <p:cNvSpPr txBox="1"/>
          <p:nvPr/>
        </p:nvSpPr>
        <p:spPr>
          <a:xfrm>
            <a:off x="312077" y="880252"/>
            <a:ext cx="4562140" cy="923299"/>
          </a:xfrm>
          <a:prstGeom prst="rect">
            <a:avLst/>
          </a:prstGeom>
          <a:noFill/>
          <a:ln>
            <a:noFill/>
          </a:ln>
        </p:spPr>
        <p:txBody>
          <a:bodyPr spcFirstLastPara="1" wrap="square" lIns="91425" tIns="91425" rIns="91425" bIns="91425" anchor="t" anchorCtr="0">
            <a:spAutoFit/>
          </a:bodyPr>
          <a:lstStyle/>
          <a:p>
            <a:pPr lvl="0"/>
            <a:r>
              <a:rPr lang="en-IN" sz="4800" b="1" dirty="0">
                <a:solidFill>
                  <a:schemeClr val="dk2"/>
                </a:solidFill>
                <a:latin typeface="Proxima Nova"/>
                <a:ea typeface="Proxima Nova"/>
                <a:cs typeface="Proxima Nova"/>
                <a:sym typeface="Proxima Nova"/>
              </a:rPr>
              <a:t>Cellular System</a:t>
            </a:r>
          </a:p>
        </p:txBody>
      </p:sp>
      <p:pic>
        <p:nvPicPr>
          <p:cNvPr id="225" name="Google Shape;225;p26"/>
          <p:cNvPicPr preferRelativeResize="0"/>
          <p:nvPr/>
        </p:nvPicPr>
        <p:blipFill>
          <a:blip r:embed="rId5">
            <a:alphaModFix/>
          </a:blip>
          <a:stretch>
            <a:fillRect/>
          </a:stretch>
        </p:blipFill>
        <p:spPr>
          <a:xfrm>
            <a:off x="7363438" y="148588"/>
            <a:ext cx="1495425" cy="3714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038" y="4750"/>
            <a:ext cx="9134475" cy="5133975"/>
          </a:xfrm>
          <a:prstGeom prst="rect">
            <a:avLst/>
          </a:prstGeom>
          <a:noFill/>
          <a:ln>
            <a:noFill/>
          </a:ln>
        </p:spPr>
      </p:pic>
      <p:pic>
        <p:nvPicPr>
          <p:cNvPr id="68" name="Google Shape;68;p15"/>
          <p:cNvPicPr preferRelativeResize="0"/>
          <p:nvPr/>
        </p:nvPicPr>
        <p:blipFill>
          <a:blip r:embed="rId4">
            <a:alphaModFix/>
          </a:blip>
          <a:stretch>
            <a:fillRect/>
          </a:stretch>
        </p:blipFill>
        <p:spPr>
          <a:xfrm>
            <a:off x="7363438" y="148588"/>
            <a:ext cx="1495425" cy="371475"/>
          </a:xfrm>
          <a:prstGeom prst="rect">
            <a:avLst/>
          </a:prstGeom>
          <a:noFill/>
          <a:ln>
            <a:noFill/>
          </a:ln>
        </p:spPr>
      </p:pic>
      <p:sp>
        <p:nvSpPr>
          <p:cNvPr id="69" name="Google Shape;69;p15"/>
          <p:cNvSpPr txBox="1"/>
          <p:nvPr/>
        </p:nvSpPr>
        <p:spPr>
          <a:xfrm>
            <a:off x="184936" y="95413"/>
            <a:ext cx="7200000" cy="540000"/>
          </a:xfrm>
          <a:prstGeom prst="rect">
            <a:avLst/>
          </a:prstGeom>
          <a:noFill/>
          <a:ln>
            <a:noFill/>
          </a:ln>
        </p:spPr>
        <p:txBody>
          <a:bodyPr spcFirstLastPara="1" wrap="square" lIns="91425" tIns="91425" rIns="91425" bIns="91425" anchor="t" anchorCtr="0">
            <a:spAutoFit/>
          </a:bodyPr>
          <a:lstStyle/>
          <a:p>
            <a:pPr lvl="0"/>
            <a:r>
              <a:rPr lang="en-US" sz="2300" dirty="0">
                <a:solidFill>
                  <a:srgbClr val="00A4B6"/>
                </a:solidFill>
                <a:latin typeface="Cambria" panose="02040503050406030204" pitchFamily="18" charset="0"/>
                <a:ea typeface="Cambria" panose="02040503050406030204" pitchFamily="18" charset="0"/>
                <a:cs typeface="Proxima Nova"/>
                <a:sym typeface="Proxima Nova"/>
              </a:rPr>
              <a:t>Cellular </a:t>
            </a:r>
            <a:r>
              <a:rPr lang="en-US" sz="2300" dirty="0" smtClean="0">
                <a:solidFill>
                  <a:srgbClr val="00A4B6"/>
                </a:solidFill>
                <a:latin typeface="Cambria" panose="02040503050406030204" pitchFamily="18" charset="0"/>
                <a:ea typeface="Cambria" panose="02040503050406030204" pitchFamily="18" charset="0"/>
                <a:cs typeface="Proxima Nova"/>
                <a:sym typeface="Proxima Nova"/>
              </a:rPr>
              <a:t>System-Introduction</a:t>
            </a:r>
            <a:endParaRPr sz="2300" dirty="0">
              <a:solidFill>
                <a:srgbClr val="00A4B6"/>
              </a:solidFill>
              <a:latin typeface="Cambria" panose="02040503050406030204" pitchFamily="18" charset="0"/>
              <a:ea typeface="Cambria" panose="02040503050406030204" pitchFamily="18" charset="0"/>
              <a:cs typeface="Proxima Nova"/>
              <a:sym typeface="Proxima Nova"/>
            </a:endParaRPr>
          </a:p>
        </p:txBody>
      </p:sp>
      <p:pic>
        <p:nvPicPr>
          <p:cNvPr id="66562" name="Picture 2" descr="."/>
          <p:cNvPicPr>
            <a:picLocks noChangeAspect="1" noChangeArrowheads="1"/>
          </p:cNvPicPr>
          <p:nvPr/>
        </p:nvPicPr>
        <p:blipFill>
          <a:blip r:embed="rId5"/>
          <a:srcRect/>
          <a:stretch>
            <a:fillRect/>
          </a:stretch>
        </p:blipFill>
        <p:spPr bwMode="auto">
          <a:xfrm>
            <a:off x="7082049" y="3511295"/>
            <a:ext cx="1937593" cy="1338682"/>
          </a:xfrm>
          <a:prstGeom prst="rect">
            <a:avLst/>
          </a:prstGeom>
          <a:noFill/>
        </p:spPr>
      </p:pic>
      <p:sp>
        <p:nvSpPr>
          <p:cNvPr id="11" name="Rectangle 10"/>
          <p:cNvSpPr/>
          <p:nvPr/>
        </p:nvSpPr>
        <p:spPr>
          <a:xfrm>
            <a:off x="7008479" y="4835723"/>
            <a:ext cx="1854995" cy="276999"/>
          </a:xfrm>
          <a:prstGeom prst="rect">
            <a:avLst/>
          </a:prstGeom>
        </p:spPr>
        <p:txBody>
          <a:bodyPr wrap="none">
            <a:spAutoFit/>
          </a:bodyPr>
          <a:lstStyle/>
          <a:p>
            <a:r>
              <a:rPr lang="en-US" sz="1200" dirty="0" smtClean="0"/>
              <a:t>Cellular Network Towers</a:t>
            </a:r>
            <a:endParaRPr lang="en-US" sz="1200" dirty="0"/>
          </a:p>
        </p:txBody>
      </p:sp>
      <p:sp>
        <p:nvSpPr>
          <p:cNvPr id="12" name="Rectangle 11"/>
          <p:cNvSpPr/>
          <p:nvPr/>
        </p:nvSpPr>
        <p:spPr>
          <a:xfrm>
            <a:off x="303580" y="740088"/>
            <a:ext cx="8569758" cy="1754326"/>
          </a:xfrm>
          <a:prstGeom prst="rect">
            <a:avLst/>
          </a:prstGeom>
        </p:spPr>
        <p:txBody>
          <a:bodyPr wrap="square">
            <a:spAutoFit/>
          </a:bodyPr>
          <a:lstStyle/>
          <a:p>
            <a:pPr>
              <a:buFont typeface="Arial" pitchFamily="34" charset="0"/>
              <a:buChar char="•"/>
            </a:pPr>
            <a:r>
              <a:rPr lang="en-US" sz="1800" dirty="0" smtClean="0">
                <a:latin typeface="Times New Roman" pitchFamily="18" charset="0"/>
                <a:cs typeface="Times New Roman" pitchFamily="18" charset="0"/>
              </a:rPr>
              <a:t>A cellular network is a radio network(mobile network) spread out over land in the form of cells, each of which has a base station permanently installed. Together, these cells offer broader geographic radio coverage.</a:t>
            </a:r>
          </a:p>
          <a:p>
            <a:endParaRPr lang="en-US" sz="1800" dirty="0" smtClean="0">
              <a:latin typeface="Times New Roman" pitchFamily="18" charset="0"/>
              <a:cs typeface="Times New Roman" pitchFamily="18" charset="0"/>
            </a:endParaRPr>
          </a:p>
          <a:p>
            <a:pPr>
              <a:buFont typeface="Arial" pitchFamily="34" charset="0"/>
              <a:buChar char="•"/>
            </a:pPr>
            <a:r>
              <a:rPr lang="en-US" sz="1800" dirty="0" smtClean="0">
                <a:latin typeface="Times New Roman" pitchFamily="18" charset="0"/>
                <a:cs typeface="Times New Roman" pitchFamily="18" charset="0"/>
              </a:rPr>
              <a:t> Therefore, even when the </a:t>
            </a:r>
            <a:r>
              <a:rPr lang="en-US" sz="1800" b="1" dirty="0" smtClean="0">
                <a:latin typeface="Times New Roman" pitchFamily="18" charset="0"/>
                <a:cs typeface="Times New Roman" pitchFamily="18" charset="0"/>
              </a:rPr>
              <a:t>user equipment</a:t>
            </a:r>
            <a:r>
              <a:rPr lang="en-US" sz="1800" dirty="0" smtClean="0">
                <a:latin typeface="Times New Roman" pitchFamily="18" charset="0"/>
                <a:cs typeface="Times New Roman" pitchFamily="18" charset="0"/>
              </a:rPr>
              <a:t> (UE), like a mobile phone, is moving through cells during transmission, communication is still possible.</a:t>
            </a:r>
            <a:endParaRPr lang="en-US" sz="1800" dirty="0">
              <a:latin typeface="Times New Roman" pitchFamily="18" charset="0"/>
              <a:cs typeface="Times New Roman" pitchFamily="18" charset="0"/>
            </a:endParaRPr>
          </a:p>
        </p:txBody>
      </p:sp>
      <p:sp>
        <p:nvSpPr>
          <p:cNvPr id="13" name="Rectangle 12"/>
          <p:cNvSpPr/>
          <p:nvPr/>
        </p:nvSpPr>
        <p:spPr>
          <a:xfrm>
            <a:off x="343815" y="2687228"/>
            <a:ext cx="8588045" cy="923330"/>
          </a:xfrm>
          <a:prstGeom prst="rect">
            <a:avLst/>
          </a:prstGeom>
        </p:spPr>
        <p:txBody>
          <a:bodyPr wrap="square">
            <a:spAutoFit/>
          </a:bodyPr>
          <a:lstStyle/>
          <a:p>
            <a:pPr>
              <a:buFont typeface="Arial" pitchFamily="34" charset="0"/>
              <a:buChar char="•"/>
            </a:pPr>
            <a:r>
              <a:rPr lang="en-US" sz="1800" dirty="0" smtClean="0">
                <a:latin typeface="Times New Roman" pitchFamily="18" charset="0"/>
                <a:cs typeface="Times New Roman" pitchFamily="18" charset="0"/>
              </a:rPr>
              <a:t> In comparison to previous options, cellular networks provide subscribers with improved advantages like increased capacity, low battery consumption, a wider geographic coverage area, and less signal interference</a:t>
            </a:r>
            <a:r>
              <a:rPr lang="en-US" dirty="0" smtClean="0"/>
              <a:t>.</a:t>
            </a:r>
            <a:endParaRPr lang="en-US" dirty="0"/>
          </a:p>
        </p:txBody>
      </p:sp>
      <p:sp>
        <p:nvSpPr>
          <p:cNvPr id="14" name="Rectangle 13"/>
          <p:cNvSpPr/>
          <p:nvPr/>
        </p:nvSpPr>
        <p:spPr>
          <a:xfrm>
            <a:off x="420624" y="3811762"/>
            <a:ext cx="5490058" cy="830997"/>
          </a:xfrm>
          <a:prstGeom prst="rect">
            <a:avLst/>
          </a:prstGeom>
        </p:spPr>
        <p:txBody>
          <a:bodyPr wrap="square">
            <a:spAutoFit/>
          </a:bodyPr>
          <a:lstStyle/>
          <a:p>
            <a:r>
              <a:rPr lang="en-US" sz="1600" dirty="0" smtClean="0">
                <a:solidFill>
                  <a:srgbClr val="EB2546"/>
                </a:solidFill>
                <a:latin typeface="Times New Roman" pitchFamily="18" charset="0"/>
                <a:cs typeface="Times New Roman" pitchFamily="18" charset="0"/>
              </a:rPr>
              <a:t>The Global System for Mobile Communication, </a:t>
            </a:r>
          </a:p>
          <a:p>
            <a:r>
              <a:rPr lang="en-US" sz="1600" dirty="0" smtClean="0">
                <a:solidFill>
                  <a:srgbClr val="EB2546"/>
                </a:solidFill>
                <a:latin typeface="Times New Roman" pitchFamily="18" charset="0"/>
                <a:cs typeface="Times New Roman" pitchFamily="18" charset="0"/>
              </a:rPr>
              <a:t>general packet radio service,  3GSM  and code division multiple access are all common cellular technologies</a:t>
            </a:r>
            <a:r>
              <a:rPr lang="en-US" dirty="0" smtClean="0">
                <a:solidFill>
                  <a:srgbClr val="EB2546"/>
                </a:solidFill>
              </a:rPr>
              <a:t>.</a:t>
            </a:r>
            <a:endParaRPr lang="en-US" dirty="0">
              <a:solidFill>
                <a:srgbClr val="EB2546"/>
              </a:solidFill>
            </a:endParaRPr>
          </a:p>
        </p:txBody>
      </p:sp>
    </p:spTree>
    <p:extLst>
      <p:ext uri="{BB962C8B-B14F-4D97-AF65-F5344CB8AC3E}">
        <p14:creationId xmlns:p14="http://schemas.microsoft.com/office/powerpoint/2010/main" xmlns="" val="2406985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0" y="107163"/>
            <a:ext cx="9134475" cy="5133975"/>
          </a:xfrm>
          <a:prstGeom prst="rect">
            <a:avLst/>
          </a:prstGeom>
          <a:noFill/>
          <a:ln>
            <a:noFill/>
          </a:ln>
        </p:spPr>
      </p:pic>
      <p:pic>
        <p:nvPicPr>
          <p:cNvPr id="68" name="Google Shape;68;p15"/>
          <p:cNvPicPr preferRelativeResize="0"/>
          <p:nvPr/>
        </p:nvPicPr>
        <p:blipFill>
          <a:blip r:embed="rId4">
            <a:alphaModFix/>
          </a:blip>
          <a:stretch>
            <a:fillRect/>
          </a:stretch>
        </p:blipFill>
        <p:spPr>
          <a:xfrm>
            <a:off x="7363438" y="148588"/>
            <a:ext cx="1495425" cy="371475"/>
          </a:xfrm>
          <a:prstGeom prst="rect">
            <a:avLst/>
          </a:prstGeom>
          <a:noFill/>
          <a:ln>
            <a:noFill/>
          </a:ln>
        </p:spPr>
      </p:pic>
      <p:sp>
        <p:nvSpPr>
          <p:cNvPr id="69" name="Google Shape;69;p15"/>
          <p:cNvSpPr txBox="1"/>
          <p:nvPr/>
        </p:nvSpPr>
        <p:spPr>
          <a:xfrm>
            <a:off x="184936" y="95413"/>
            <a:ext cx="7200000" cy="540000"/>
          </a:xfrm>
          <a:prstGeom prst="rect">
            <a:avLst/>
          </a:prstGeom>
          <a:noFill/>
          <a:ln>
            <a:noFill/>
          </a:ln>
        </p:spPr>
        <p:txBody>
          <a:bodyPr spcFirstLastPara="1" wrap="square" lIns="91425" tIns="91425" rIns="91425" bIns="91425" anchor="t" anchorCtr="0">
            <a:spAutoFit/>
          </a:bodyPr>
          <a:lstStyle/>
          <a:p>
            <a:pPr lvl="0"/>
            <a:r>
              <a:rPr lang="en-US" sz="2300" dirty="0">
                <a:solidFill>
                  <a:srgbClr val="00A4B6"/>
                </a:solidFill>
                <a:latin typeface="Cambria" panose="02040503050406030204" pitchFamily="18" charset="0"/>
                <a:ea typeface="Cambria" panose="02040503050406030204" pitchFamily="18" charset="0"/>
                <a:cs typeface="Proxima Nova"/>
                <a:sym typeface="Proxima Nova"/>
              </a:rPr>
              <a:t>Cellular </a:t>
            </a:r>
            <a:r>
              <a:rPr lang="en-US" sz="2300" dirty="0" smtClean="0">
                <a:solidFill>
                  <a:srgbClr val="00A4B6"/>
                </a:solidFill>
                <a:latin typeface="Cambria" panose="02040503050406030204" pitchFamily="18" charset="0"/>
                <a:ea typeface="Cambria" panose="02040503050406030204" pitchFamily="18" charset="0"/>
                <a:cs typeface="Proxima Nova"/>
                <a:sym typeface="Proxima Nova"/>
              </a:rPr>
              <a:t>System in detail </a:t>
            </a:r>
            <a:endParaRPr sz="2300" dirty="0">
              <a:solidFill>
                <a:srgbClr val="00A4B6"/>
              </a:solidFill>
              <a:latin typeface="Cambria" panose="02040503050406030204" pitchFamily="18" charset="0"/>
              <a:ea typeface="Cambria" panose="02040503050406030204" pitchFamily="18" charset="0"/>
              <a:cs typeface="Proxima Nova"/>
              <a:sym typeface="Proxima Nova"/>
            </a:endParaRPr>
          </a:p>
        </p:txBody>
      </p:sp>
      <p:sp>
        <p:nvSpPr>
          <p:cNvPr id="9" name="Rectangle 8"/>
          <p:cNvSpPr/>
          <p:nvPr/>
        </p:nvSpPr>
        <p:spPr>
          <a:xfrm>
            <a:off x="343813" y="907086"/>
            <a:ext cx="8119873" cy="369332"/>
          </a:xfrm>
          <a:prstGeom prst="rect">
            <a:avLst/>
          </a:prstGeom>
        </p:spPr>
        <p:txBody>
          <a:bodyPr wrap="square">
            <a:spAutoFit/>
          </a:bodyPr>
          <a:lstStyle/>
          <a:p>
            <a:pPr algn="just"/>
            <a:r>
              <a:rPr lang="en-US" sz="1800" dirty="0" smtClean="0">
                <a:solidFill>
                  <a:schemeClr val="tx1"/>
                </a:solidFill>
                <a:latin typeface="Times New Roman" pitchFamily="18" charset="0"/>
                <a:cs typeface="Times New Roman" pitchFamily="18" charset="0"/>
              </a:rPr>
              <a:t>.</a:t>
            </a:r>
            <a:endParaRPr lang="en-US" sz="1800" dirty="0">
              <a:solidFill>
                <a:schemeClr val="tx1"/>
              </a:solidFill>
              <a:latin typeface="Times New Roman" pitchFamily="18" charset="0"/>
              <a:cs typeface="Times New Roman" pitchFamily="18" charset="0"/>
            </a:endParaRPr>
          </a:p>
        </p:txBody>
      </p:sp>
      <p:sp>
        <p:nvSpPr>
          <p:cNvPr id="6" name="Rectangle 5"/>
          <p:cNvSpPr/>
          <p:nvPr/>
        </p:nvSpPr>
        <p:spPr>
          <a:xfrm>
            <a:off x="263347" y="833934"/>
            <a:ext cx="8609991" cy="3416320"/>
          </a:xfrm>
          <a:prstGeom prst="rect">
            <a:avLst/>
          </a:prstGeom>
        </p:spPr>
        <p:txBody>
          <a:bodyPr wrap="square">
            <a:spAutoFit/>
          </a:bodyPr>
          <a:lstStyle/>
          <a:p>
            <a:pPr>
              <a:lnSpc>
                <a:spcPct val="150000"/>
              </a:lnSpc>
              <a:buFont typeface="Arial" pitchFamily="34" charset="0"/>
              <a:buChar char="•"/>
            </a:pPr>
            <a:r>
              <a:rPr lang="en-US" sz="1600" dirty="0" smtClean="0">
                <a:latin typeface="Times New Roman" pitchFamily="18" charset="0"/>
                <a:cs typeface="Times New Roman" pitchFamily="18" charset="0"/>
              </a:rPr>
              <a:t>A communication network that uses a wireless connection to connect end nodes is known as a cellular network or mobile network. </a:t>
            </a:r>
          </a:p>
          <a:p>
            <a:pPr>
              <a:lnSpc>
                <a:spcPct val="150000"/>
              </a:lnSpc>
              <a:buFont typeface="Arial" pitchFamily="34" charset="0"/>
              <a:buChar char="•"/>
            </a:pPr>
            <a:r>
              <a:rPr lang="en-US" sz="1600" dirty="0" smtClean="0">
                <a:latin typeface="Times New Roman" pitchFamily="18" charset="0"/>
                <a:cs typeface="Times New Roman" pitchFamily="18" charset="0"/>
              </a:rPr>
              <a:t>The network is spread out over "cells" of land, which are each served by at least one fixed-location transceiver ( A device that can both transmit and receive communications, in particular, a combined radio transmitter and receiver ).</a:t>
            </a:r>
          </a:p>
          <a:p>
            <a:pPr>
              <a:lnSpc>
                <a:spcPct val="150000"/>
              </a:lnSpc>
              <a:buFont typeface="Arial" pitchFamily="34" charset="0"/>
              <a:buChar char="•"/>
            </a:pPr>
            <a:r>
              <a:rPr lang="en-US" sz="1600" dirty="0" smtClean="0">
                <a:latin typeface="Times New Roman" pitchFamily="18" charset="0"/>
                <a:cs typeface="Times New Roman" pitchFamily="18" charset="0"/>
              </a:rPr>
              <a:t> These base stations give the cell network coverage, allowing it to transmit speech, data, and other kinds of information. </a:t>
            </a:r>
          </a:p>
          <a:p>
            <a:pPr>
              <a:lnSpc>
                <a:spcPct val="150000"/>
              </a:lnSpc>
              <a:buFont typeface="Arial" pitchFamily="34" charset="0"/>
              <a:buChar char="•"/>
            </a:pPr>
            <a:r>
              <a:rPr lang="en-US" sz="1600" dirty="0" smtClean="0">
                <a:latin typeface="Times New Roman" pitchFamily="18" charset="0"/>
                <a:cs typeface="Times New Roman" pitchFamily="18" charset="0"/>
              </a:rPr>
              <a:t> To prevent interference and assure service quality within each cell, a cell normally employs a separate set of frequencies from its </a:t>
            </a:r>
            <a:r>
              <a:rPr lang="en-US" sz="1600" dirty="0" err="1" smtClean="0">
                <a:latin typeface="Times New Roman" pitchFamily="18" charset="0"/>
                <a:cs typeface="Times New Roman" pitchFamily="18" charset="0"/>
              </a:rPr>
              <a:t>neighbours</a:t>
            </a:r>
            <a:r>
              <a:rPr lang="en-US" sz="1600" dirty="0" smtClean="0">
                <a:latin typeface="Times New Roman" pitchFamily="18" charset="0"/>
                <a:cs typeface="Times New Roman" pitchFamily="18" charset="0"/>
              </a:rPr>
              <a:t>.</a:t>
            </a:r>
            <a:endParaRPr lang="en-US" sz="1600" dirty="0">
              <a:latin typeface="Times New Roman" pitchFamily="18" charset="0"/>
              <a:cs typeface="Times New Roman" pitchFamily="18" charset="0"/>
            </a:endParaRPr>
          </a:p>
        </p:txBody>
      </p:sp>
    </p:spTree>
    <p:extLst>
      <p:ext uri="{BB962C8B-B14F-4D97-AF65-F5344CB8AC3E}">
        <p14:creationId xmlns:p14="http://schemas.microsoft.com/office/powerpoint/2010/main" xmlns="" val="2406985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0" y="107163"/>
            <a:ext cx="9134475" cy="5133975"/>
          </a:xfrm>
          <a:prstGeom prst="rect">
            <a:avLst/>
          </a:prstGeom>
          <a:noFill/>
          <a:ln>
            <a:noFill/>
          </a:ln>
        </p:spPr>
      </p:pic>
      <p:pic>
        <p:nvPicPr>
          <p:cNvPr id="68" name="Google Shape;68;p15"/>
          <p:cNvPicPr preferRelativeResize="0"/>
          <p:nvPr/>
        </p:nvPicPr>
        <p:blipFill>
          <a:blip r:embed="rId4">
            <a:alphaModFix/>
          </a:blip>
          <a:stretch>
            <a:fillRect/>
          </a:stretch>
        </p:blipFill>
        <p:spPr>
          <a:xfrm>
            <a:off x="7363438" y="148588"/>
            <a:ext cx="1495425" cy="371475"/>
          </a:xfrm>
          <a:prstGeom prst="rect">
            <a:avLst/>
          </a:prstGeom>
          <a:noFill/>
          <a:ln>
            <a:noFill/>
          </a:ln>
        </p:spPr>
      </p:pic>
      <p:sp>
        <p:nvSpPr>
          <p:cNvPr id="69" name="Google Shape;69;p15"/>
          <p:cNvSpPr txBox="1"/>
          <p:nvPr/>
        </p:nvSpPr>
        <p:spPr>
          <a:xfrm>
            <a:off x="184936" y="95413"/>
            <a:ext cx="7200000" cy="540000"/>
          </a:xfrm>
          <a:prstGeom prst="rect">
            <a:avLst/>
          </a:prstGeom>
          <a:noFill/>
          <a:ln>
            <a:noFill/>
          </a:ln>
        </p:spPr>
        <p:txBody>
          <a:bodyPr spcFirstLastPara="1" wrap="square" lIns="91425" tIns="91425" rIns="91425" bIns="91425" anchor="t" anchorCtr="0">
            <a:spAutoFit/>
          </a:bodyPr>
          <a:lstStyle/>
          <a:p>
            <a:pPr lvl="0"/>
            <a:r>
              <a:rPr lang="en-US" sz="2300" dirty="0">
                <a:solidFill>
                  <a:srgbClr val="00A4B6"/>
                </a:solidFill>
                <a:latin typeface="Cambria" panose="02040503050406030204" pitchFamily="18" charset="0"/>
                <a:ea typeface="Cambria" panose="02040503050406030204" pitchFamily="18" charset="0"/>
                <a:cs typeface="Proxima Nova"/>
                <a:sym typeface="Proxima Nova"/>
              </a:rPr>
              <a:t>Cellular </a:t>
            </a:r>
            <a:r>
              <a:rPr lang="en-US" sz="2300" dirty="0" smtClean="0">
                <a:solidFill>
                  <a:srgbClr val="00A4B6"/>
                </a:solidFill>
                <a:latin typeface="Cambria" panose="02040503050406030204" pitchFamily="18" charset="0"/>
                <a:ea typeface="Cambria" panose="02040503050406030204" pitchFamily="18" charset="0"/>
                <a:cs typeface="Proxima Nova"/>
                <a:sym typeface="Proxima Nova"/>
              </a:rPr>
              <a:t>System in detail </a:t>
            </a:r>
            <a:endParaRPr sz="2300" dirty="0">
              <a:solidFill>
                <a:srgbClr val="00A4B6"/>
              </a:solidFill>
              <a:latin typeface="Cambria" panose="02040503050406030204" pitchFamily="18" charset="0"/>
              <a:ea typeface="Cambria" panose="02040503050406030204" pitchFamily="18" charset="0"/>
              <a:cs typeface="Proxima Nova"/>
              <a:sym typeface="Proxima Nova"/>
            </a:endParaRPr>
          </a:p>
        </p:txBody>
      </p:sp>
      <p:sp>
        <p:nvSpPr>
          <p:cNvPr id="9" name="Rectangle 8"/>
          <p:cNvSpPr/>
          <p:nvPr/>
        </p:nvSpPr>
        <p:spPr>
          <a:xfrm>
            <a:off x="343813" y="907086"/>
            <a:ext cx="8119873" cy="369332"/>
          </a:xfrm>
          <a:prstGeom prst="rect">
            <a:avLst/>
          </a:prstGeom>
        </p:spPr>
        <p:txBody>
          <a:bodyPr wrap="square">
            <a:spAutoFit/>
          </a:bodyPr>
          <a:lstStyle/>
          <a:p>
            <a:pPr algn="just"/>
            <a:r>
              <a:rPr lang="en-US" sz="1800" dirty="0" smtClean="0">
                <a:solidFill>
                  <a:schemeClr val="tx1"/>
                </a:solidFill>
                <a:latin typeface="Times New Roman" pitchFamily="18" charset="0"/>
                <a:cs typeface="Times New Roman" pitchFamily="18" charset="0"/>
              </a:rPr>
              <a:t>.</a:t>
            </a:r>
            <a:endParaRPr lang="en-US" sz="1800" dirty="0">
              <a:solidFill>
                <a:schemeClr val="tx1"/>
              </a:solidFill>
              <a:latin typeface="Times New Roman" pitchFamily="18" charset="0"/>
              <a:cs typeface="Times New Roman" pitchFamily="18" charset="0"/>
            </a:endParaRPr>
          </a:p>
        </p:txBody>
      </p:sp>
      <p:sp>
        <p:nvSpPr>
          <p:cNvPr id="7" name="Rectangle 6"/>
          <p:cNvSpPr/>
          <p:nvPr/>
        </p:nvSpPr>
        <p:spPr>
          <a:xfrm>
            <a:off x="223114" y="983495"/>
            <a:ext cx="8599018" cy="1754326"/>
          </a:xfrm>
          <a:prstGeom prst="rect">
            <a:avLst/>
          </a:prstGeom>
        </p:spPr>
        <p:txBody>
          <a:bodyPr wrap="square">
            <a:spAutoFit/>
          </a:bodyPr>
          <a:lstStyle/>
          <a:p>
            <a:pPr>
              <a:buFont typeface="Arial" pitchFamily="34" charset="0"/>
              <a:buChar char="•"/>
            </a:pPr>
            <a:r>
              <a:rPr lang="en-US" sz="1800" dirty="0" smtClean="0">
                <a:latin typeface="Times New Roman" pitchFamily="18" charset="0"/>
                <a:cs typeface="Times New Roman" pitchFamily="18" charset="0"/>
              </a:rPr>
              <a:t> These cells can be connected to offer radio coverage across a big geographic area. </a:t>
            </a:r>
          </a:p>
          <a:p>
            <a:endParaRPr lang="en-US" sz="1800" dirty="0" smtClean="0">
              <a:latin typeface="Times New Roman" pitchFamily="18" charset="0"/>
              <a:cs typeface="Times New Roman" pitchFamily="18" charset="0"/>
            </a:endParaRPr>
          </a:p>
          <a:p>
            <a:pPr>
              <a:buFont typeface="Arial" pitchFamily="34" charset="0"/>
              <a:buChar char="•"/>
            </a:pPr>
            <a:r>
              <a:rPr lang="en-US" sz="1800" dirty="0" smtClean="0">
                <a:latin typeface="Times New Roman" pitchFamily="18" charset="0"/>
                <a:cs typeface="Times New Roman" pitchFamily="18" charset="0"/>
              </a:rPr>
              <a:t> This makes it possible for a large number of portable transceivers (such as mobile phones, tablets, laptops, pagers, etc.) to communicate with each other as well as fixed transceivers and telephones throughout the network via base stations, even if some of the transceivers are moving through multiple cells at once while transmitting.</a:t>
            </a:r>
            <a:endParaRPr lang="en-US" sz="1800" dirty="0">
              <a:latin typeface="Times New Roman" pitchFamily="18" charset="0"/>
              <a:cs typeface="Times New Roman" pitchFamily="18" charset="0"/>
            </a:endParaRPr>
          </a:p>
        </p:txBody>
      </p:sp>
    </p:spTree>
    <p:extLst>
      <p:ext uri="{BB962C8B-B14F-4D97-AF65-F5344CB8AC3E}">
        <p14:creationId xmlns:p14="http://schemas.microsoft.com/office/powerpoint/2010/main" xmlns="" val="2406985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0" y="107163"/>
            <a:ext cx="9134475" cy="5133975"/>
          </a:xfrm>
          <a:prstGeom prst="rect">
            <a:avLst/>
          </a:prstGeom>
          <a:noFill/>
          <a:ln>
            <a:noFill/>
          </a:ln>
        </p:spPr>
      </p:pic>
      <p:pic>
        <p:nvPicPr>
          <p:cNvPr id="68" name="Google Shape;68;p15"/>
          <p:cNvPicPr preferRelativeResize="0"/>
          <p:nvPr/>
        </p:nvPicPr>
        <p:blipFill>
          <a:blip r:embed="rId4">
            <a:alphaModFix/>
          </a:blip>
          <a:stretch>
            <a:fillRect/>
          </a:stretch>
        </p:blipFill>
        <p:spPr>
          <a:xfrm>
            <a:off x="7363438" y="148588"/>
            <a:ext cx="1495425" cy="371475"/>
          </a:xfrm>
          <a:prstGeom prst="rect">
            <a:avLst/>
          </a:prstGeom>
          <a:noFill/>
          <a:ln>
            <a:noFill/>
          </a:ln>
        </p:spPr>
      </p:pic>
      <p:sp>
        <p:nvSpPr>
          <p:cNvPr id="69" name="Google Shape;69;p15"/>
          <p:cNvSpPr txBox="1"/>
          <p:nvPr/>
        </p:nvSpPr>
        <p:spPr>
          <a:xfrm>
            <a:off x="184936" y="95413"/>
            <a:ext cx="7200000" cy="540000"/>
          </a:xfrm>
          <a:prstGeom prst="rect">
            <a:avLst/>
          </a:prstGeom>
          <a:noFill/>
          <a:ln>
            <a:noFill/>
          </a:ln>
        </p:spPr>
        <p:txBody>
          <a:bodyPr spcFirstLastPara="1" wrap="square" lIns="91425" tIns="91425" rIns="91425" bIns="91425" anchor="t" anchorCtr="0">
            <a:spAutoFit/>
          </a:bodyPr>
          <a:lstStyle/>
          <a:p>
            <a:pPr lvl="0"/>
            <a:r>
              <a:rPr lang="en-US" sz="2300" dirty="0">
                <a:solidFill>
                  <a:srgbClr val="00A4B6"/>
                </a:solidFill>
                <a:latin typeface="Cambria" panose="02040503050406030204" pitchFamily="18" charset="0"/>
                <a:ea typeface="Cambria" panose="02040503050406030204" pitchFamily="18" charset="0"/>
                <a:cs typeface="Proxima Nova"/>
                <a:sym typeface="Proxima Nova"/>
              </a:rPr>
              <a:t>Cellular </a:t>
            </a:r>
            <a:r>
              <a:rPr lang="en-US" sz="2300" dirty="0" smtClean="0">
                <a:solidFill>
                  <a:srgbClr val="00A4B6"/>
                </a:solidFill>
                <a:latin typeface="Cambria" panose="02040503050406030204" pitchFamily="18" charset="0"/>
                <a:ea typeface="Cambria" panose="02040503050406030204" pitchFamily="18" charset="0"/>
                <a:cs typeface="Proxima Nova"/>
                <a:sym typeface="Proxima Nova"/>
              </a:rPr>
              <a:t>System </a:t>
            </a:r>
            <a:r>
              <a:rPr lang="en-US" sz="2300" smtClean="0">
                <a:solidFill>
                  <a:srgbClr val="00A4B6"/>
                </a:solidFill>
                <a:latin typeface="Cambria" panose="02040503050406030204" pitchFamily="18" charset="0"/>
                <a:ea typeface="Cambria" panose="02040503050406030204" pitchFamily="18" charset="0"/>
                <a:cs typeface="Proxima Nova"/>
                <a:sym typeface="Proxima Nova"/>
              </a:rPr>
              <a:t>-Architecture </a:t>
            </a:r>
            <a:endParaRPr sz="2300" dirty="0">
              <a:solidFill>
                <a:srgbClr val="00A4B6"/>
              </a:solidFill>
              <a:latin typeface="Cambria" panose="02040503050406030204" pitchFamily="18" charset="0"/>
              <a:ea typeface="Cambria" panose="02040503050406030204" pitchFamily="18" charset="0"/>
              <a:cs typeface="Proxima Nova"/>
              <a:sym typeface="Proxima Nova"/>
            </a:endParaRPr>
          </a:p>
        </p:txBody>
      </p:sp>
      <p:sp>
        <p:nvSpPr>
          <p:cNvPr id="9" name="Rectangle 8"/>
          <p:cNvSpPr/>
          <p:nvPr/>
        </p:nvSpPr>
        <p:spPr>
          <a:xfrm>
            <a:off x="343813" y="907086"/>
            <a:ext cx="8119873" cy="369332"/>
          </a:xfrm>
          <a:prstGeom prst="rect">
            <a:avLst/>
          </a:prstGeom>
        </p:spPr>
        <p:txBody>
          <a:bodyPr wrap="square">
            <a:spAutoFit/>
          </a:bodyPr>
          <a:lstStyle/>
          <a:p>
            <a:pPr algn="just"/>
            <a:r>
              <a:rPr lang="en-US" sz="1800" dirty="0" smtClean="0">
                <a:solidFill>
                  <a:schemeClr val="tx1"/>
                </a:solidFill>
                <a:latin typeface="Times New Roman" pitchFamily="18" charset="0"/>
                <a:cs typeface="Times New Roman" pitchFamily="18" charset="0"/>
              </a:rPr>
              <a:t>.</a:t>
            </a:r>
            <a:endParaRPr lang="en-US" sz="1800" dirty="0">
              <a:solidFill>
                <a:schemeClr val="tx1"/>
              </a:solidFill>
              <a:latin typeface="Times New Roman" pitchFamily="18" charset="0"/>
              <a:cs typeface="Times New Roman" pitchFamily="18" charset="0"/>
            </a:endParaRPr>
          </a:p>
        </p:txBody>
      </p:sp>
      <p:sp>
        <p:nvSpPr>
          <p:cNvPr id="7" name="Rectangle 6"/>
          <p:cNvSpPr/>
          <p:nvPr/>
        </p:nvSpPr>
        <p:spPr>
          <a:xfrm>
            <a:off x="223114" y="983495"/>
            <a:ext cx="8599018" cy="2585323"/>
          </a:xfrm>
          <a:prstGeom prst="rect">
            <a:avLst/>
          </a:prstGeom>
        </p:spPr>
        <p:txBody>
          <a:bodyPr wrap="square">
            <a:spAutoFit/>
          </a:bodyPr>
          <a:lstStyle/>
          <a:p>
            <a:pPr>
              <a:buFont typeface="Arial" pitchFamily="34" charset="0"/>
              <a:buChar char="•"/>
            </a:pPr>
            <a:r>
              <a:rPr lang="en-US" sz="1800" dirty="0" smtClean="0">
                <a:latin typeface="Times New Roman" pitchFamily="18" charset="0"/>
                <a:cs typeface="Times New Roman" pitchFamily="18" charset="0"/>
              </a:rPr>
              <a:t> The fundamental structure and infrastructure of the cellular network have not altered much. </a:t>
            </a:r>
          </a:p>
          <a:p>
            <a:pPr>
              <a:buFont typeface="Arial" pitchFamily="34" charset="0"/>
              <a:buChar char="•"/>
            </a:pPr>
            <a:endParaRPr lang="en-US" sz="1800" dirty="0" smtClean="0">
              <a:latin typeface="Times New Roman" pitchFamily="18" charset="0"/>
              <a:cs typeface="Times New Roman" pitchFamily="18" charset="0"/>
            </a:endParaRPr>
          </a:p>
          <a:p>
            <a:endParaRPr lang="en-US" sz="1800" dirty="0" smtClean="0">
              <a:latin typeface="Times New Roman" pitchFamily="18" charset="0"/>
              <a:cs typeface="Times New Roman" pitchFamily="18" charset="0"/>
            </a:endParaRPr>
          </a:p>
          <a:p>
            <a:pPr>
              <a:buFont typeface="Arial" pitchFamily="34" charset="0"/>
              <a:buChar char="•"/>
            </a:pPr>
            <a:r>
              <a:rPr lang="en-US" sz="1800" dirty="0" smtClean="0">
                <a:latin typeface="Times New Roman" pitchFamily="18" charset="0"/>
                <a:cs typeface="Times New Roman" pitchFamily="18" charset="0"/>
              </a:rPr>
              <a:t>It consists of a set of areas that are split into cells and services and are linked to one another by a network of transceivers, controllers, switches, routers, and registers. The following list includes some of the important parts and how they function:</a:t>
            </a:r>
          </a:p>
          <a:p>
            <a:pPr>
              <a:buFont typeface="Arial" pitchFamily="34" charset="0"/>
              <a:buChar char="•"/>
            </a:pPr>
            <a:endParaRPr lang="en-US" sz="1800" dirty="0" smtClean="0">
              <a:latin typeface="Times New Roman" pitchFamily="18" charset="0"/>
              <a:cs typeface="Times New Roman" pitchFamily="18" charset="0"/>
            </a:endParaRPr>
          </a:p>
          <a:p>
            <a:pPr>
              <a:buFont typeface="Arial" pitchFamily="34" charset="0"/>
              <a:buChar char="•"/>
            </a:pPr>
            <a:endParaRPr lang="en-US" sz="1800" b="1" dirty="0">
              <a:latin typeface="Times New Roman" pitchFamily="18" charset="0"/>
              <a:cs typeface="Times New Roman" pitchFamily="18" charset="0"/>
            </a:endParaRPr>
          </a:p>
        </p:txBody>
      </p:sp>
      <p:sp>
        <p:nvSpPr>
          <p:cNvPr id="89090" name="AutoShape 2" descr="https://scaler.com/topics/images/cellular-network.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xmlns="" val="2406985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0" y="107163"/>
            <a:ext cx="9134475" cy="5133975"/>
          </a:xfrm>
          <a:prstGeom prst="rect">
            <a:avLst/>
          </a:prstGeom>
          <a:noFill/>
          <a:ln>
            <a:noFill/>
          </a:ln>
        </p:spPr>
      </p:pic>
      <p:pic>
        <p:nvPicPr>
          <p:cNvPr id="68" name="Google Shape;68;p15"/>
          <p:cNvPicPr preferRelativeResize="0"/>
          <p:nvPr/>
        </p:nvPicPr>
        <p:blipFill>
          <a:blip r:embed="rId4">
            <a:alphaModFix/>
          </a:blip>
          <a:stretch>
            <a:fillRect/>
          </a:stretch>
        </p:blipFill>
        <p:spPr>
          <a:xfrm>
            <a:off x="7363438" y="148588"/>
            <a:ext cx="1495425" cy="371475"/>
          </a:xfrm>
          <a:prstGeom prst="rect">
            <a:avLst/>
          </a:prstGeom>
          <a:noFill/>
          <a:ln>
            <a:noFill/>
          </a:ln>
        </p:spPr>
      </p:pic>
      <p:sp>
        <p:nvSpPr>
          <p:cNvPr id="69" name="Google Shape;69;p15"/>
          <p:cNvSpPr txBox="1"/>
          <p:nvPr/>
        </p:nvSpPr>
        <p:spPr>
          <a:xfrm>
            <a:off x="184936" y="95413"/>
            <a:ext cx="7200000" cy="540000"/>
          </a:xfrm>
          <a:prstGeom prst="rect">
            <a:avLst/>
          </a:prstGeom>
          <a:noFill/>
          <a:ln>
            <a:noFill/>
          </a:ln>
        </p:spPr>
        <p:txBody>
          <a:bodyPr spcFirstLastPara="1" wrap="square" lIns="91425" tIns="91425" rIns="91425" bIns="91425" anchor="t" anchorCtr="0">
            <a:spAutoFit/>
          </a:bodyPr>
          <a:lstStyle/>
          <a:p>
            <a:pPr lvl="0"/>
            <a:r>
              <a:rPr lang="en-US" sz="2300" dirty="0">
                <a:solidFill>
                  <a:srgbClr val="00A4B6"/>
                </a:solidFill>
                <a:latin typeface="Cambria" panose="02040503050406030204" pitchFamily="18" charset="0"/>
                <a:ea typeface="Cambria" panose="02040503050406030204" pitchFamily="18" charset="0"/>
                <a:cs typeface="Proxima Nova"/>
                <a:sym typeface="Proxima Nova"/>
              </a:rPr>
              <a:t>Cellular </a:t>
            </a:r>
            <a:r>
              <a:rPr lang="en-US" sz="2300" dirty="0" smtClean="0">
                <a:solidFill>
                  <a:srgbClr val="00A4B6"/>
                </a:solidFill>
                <a:latin typeface="Cambria" panose="02040503050406030204" pitchFamily="18" charset="0"/>
                <a:ea typeface="Cambria" panose="02040503050406030204" pitchFamily="18" charset="0"/>
                <a:cs typeface="Proxima Nova"/>
                <a:sym typeface="Proxima Nova"/>
              </a:rPr>
              <a:t>System in detail </a:t>
            </a:r>
            <a:endParaRPr sz="2300" dirty="0">
              <a:solidFill>
                <a:srgbClr val="00A4B6"/>
              </a:solidFill>
              <a:latin typeface="Cambria" panose="02040503050406030204" pitchFamily="18" charset="0"/>
              <a:ea typeface="Cambria" panose="02040503050406030204" pitchFamily="18" charset="0"/>
              <a:cs typeface="Proxima Nova"/>
              <a:sym typeface="Proxima Nova"/>
            </a:endParaRPr>
          </a:p>
        </p:txBody>
      </p:sp>
      <p:sp>
        <p:nvSpPr>
          <p:cNvPr id="9" name="Rectangle 8"/>
          <p:cNvSpPr/>
          <p:nvPr/>
        </p:nvSpPr>
        <p:spPr>
          <a:xfrm>
            <a:off x="343813" y="907086"/>
            <a:ext cx="8119873" cy="369332"/>
          </a:xfrm>
          <a:prstGeom prst="rect">
            <a:avLst/>
          </a:prstGeom>
        </p:spPr>
        <p:txBody>
          <a:bodyPr wrap="square">
            <a:spAutoFit/>
          </a:bodyPr>
          <a:lstStyle/>
          <a:p>
            <a:pPr algn="just"/>
            <a:r>
              <a:rPr lang="en-US" sz="1800" dirty="0" smtClean="0">
                <a:solidFill>
                  <a:schemeClr val="tx1"/>
                </a:solidFill>
                <a:latin typeface="Times New Roman" pitchFamily="18" charset="0"/>
                <a:cs typeface="Times New Roman" pitchFamily="18" charset="0"/>
              </a:rPr>
              <a:t>.</a:t>
            </a:r>
            <a:endParaRPr lang="en-US" sz="1800" dirty="0">
              <a:solidFill>
                <a:schemeClr val="tx1"/>
              </a:solidFill>
              <a:latin typeface="Times New Roman" pitchFamily="18" charset="0"/>
              <a:cs typeface="Times New Roman" pitchFamily="18" charset="0"/>
            </a:endParaRPr>
          </a:p>
        </p:txBody>
      </p:sp>
      <p:sp>
        <p:nvSpPr>
          <p:cNvPr id="89090" name="AutoShape 2" descr="https://scaler.com/topics/images/cellular-network.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8" name="Picture 3"/>
          <p:cNvPicPr>
            <a:picLocks noChangeAspect="1" noChangeArrowheads="1"/>
          </p:cNvPicPr>
          <p:nvPr/>
        </p:nvPicPr>
        <p:blipFill>
          <a:blip r:embed="rId5"/>
          <a:srcRect/>
          <a:stretch>
            <a:fillRect/>
          </a:stretch>
        </p:blipFill>
        <p:spPr bwMode="auto">
          <a:xfrm>
            <a:off x="859498" y="925157"/>
            <a:ext cx="6451559" cy="3818965"/>
          </a:xfrm>
          <a:prstGeom prst="rect">
            <a:avLst/>
          </a:prstGeom>
          <a:noFill/>
          <a:ln w="9525">
            <a:noFill/>
            <a:miter lim="800000"/>
            <a:headEnd/>
            <a:tailEnd/>
          </a:ln>
          <a:effectLst/>
        </p:spPr>
      </p:pic>
    </p:spTree>
    <p:extLst>
      <p:ext uri="{BB962C8B-B14F-4D97-AF65-F5344CB8AC3E}">
        <p14:creationId xmlns:p14="http://schemas.microsoft.com/office/powerpoint/2010/main" xmlns="" val="240698543"/>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3410</TotalTime>
  <Words>1473</Words>
  <Application>Microsoft Office PowerPoint</Application>
  <PresentationFormat>On-screen Show (16:9)</PresentationFormat>
  <Paragraphs>304</Paragraphs>
  <Slides>38</Slides>
  <Notes>37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38</vt:i4>
      </vt:variant>
    </vt:vector>
  </HeadingPairs>
  <TitlesOfParts>
    <vt:vector size="46" baseType="lpstr">
      <vt:lpstr>Arial</vt:lpstr>
      <vt:lpstr>Proxima Nova</vt:lpstr>
      <vt:lpstr>Cambria</vt:lpstr>
      <vt:lpstr>Times New Roman</vt:lpstr>
      <vt:lpstr>Wingdings 3</vt:lpstr>
      <vt:lpstr>Wingdings</vt:lpstr>
      <vt:lpstr>Roboto Condensed</vt:lpstr>
      <vt:lpstr>Simple Light</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HP</cp:lastModifiedBy>
  <cp:revision>532</cp:revision>
  <dcterms:modified xsi:type="dcterms:W3CDTF">2023-08-02T03:54:12Z</dcterms:modified>
</cp:coreProperties>
</file>